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Nunito SemiBold"/>
      <p:regular r:id="rId7"/>
      <p:bold r:id="rId8"/>
      <p:italic r:id="rId9"/>
      <p:boldItalic r:id="rId10"/>
    </p:embeddedFont>
    <p:embeddedFont>
      <p:font typeface="Nunito Medium"/>
      <p:regular r:id="rId11"/>
      <p:bold r:id="rId12"/>
      <p:italic r:id="rId13"/>
      <p:boldItalic r:id="rId14"/>
    </p:embeddedFont>
    <p:embeddedFont>
      <p:font typeface="Nunito Light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NunitoMedium-regular.fntdata"/><Relationship Id="rId10" Type="http://schemas.openxmlformats.org/officeDocument/2006/relationships/font" Target="fonts/NunitoSemiBold-boldItalic.fntdata"/><Relationship Id="rId13" Type="http://schemas.openxmlformats.org/officeDocument/2006/relationships/font" Target="fonts/NunitoMedium-italic.fntdata"/><Relationship Id="rId12" Type="http://schemas.openxmlformats.org/officeDocument/2006/relationships/font" Target="fonts/NunitoMedium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NunitoSemiBold-italic.fntdata"/><Relationship Id="rId15" Type="http://schemas.openxmlformats.org/officeDocument/2006/relationships/font" Target="fonts/NunitoLight-regular.fntdata"/><Relationship Id="rId14" Type="http://schemas.openxmlformats.org/officeDocument/2006/relationships/font" Target="fonts/NunitoMedium-boldItalic.fntdata"/><Relationship Id="rId17" Type="http://schemas.openxmlformats.org/officeDocument/2006/relationships/font" Target="fonts/NunitoLight-italic.fntdata"/><Relationship Id="rId16" Type="http://schemas.openxmlformats.org/officeDocument/2006/relationships/font" Target="fonts/NunitoLight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NunitoLight-boldItalic.fntdata"/><Relationship Id="rId7" Type="http://schemas.openxmlformats.org/officeDocument/2006/relationships/font" Target="fonts/NunitoSemiBold-regular.fntdata"/><Relationship Id="rId8" Type="http://schemas.openxmlformats.org/officeDocument/2006/relationships/font" Target="fonts/NunitoSemiBol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5a0c26f49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5a0c26f49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doi.org/10.5281/zenodo.7833408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 flipH="1" rot="-9385549">
            <a:off x="561822" y="2633423"/>
            <a:ext cx="552838" cy="552838"/>
          </a:xfrm>
          <a:prstGeom prst="bentArrow">
            <a:avLst>
              <a:gd fmla="val 15934" name="adj1"/>
              <a:gd fmla="val 25000" name="adj2"/>
              <a:gd fmla="val 25000" name="adj3"/>
              <a:gd fmla="val 75000" name="adj4"/>
            </a:avLst>
          </a:prstGeom>
          <a:solidFill>
            <a:srgbClr val="9999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 flipH="1" rot="5922359">
            <a:off x="5215454" y="2995924"/>
            <a:ext cx="552971" cy="552971"/>
          </a:xfrm>
          <a:prstGeom prst="bentArrow">
            <a:avLst>
              <a:gd fmla="val 15934" name="adj1"/>
              <a:gd fmla="val 25000" name="adj2"/>
              <a:gd fmla="val 25000" name="adj3"/>
              <a:gd fmla="val 75000" name="adj4"/>
            </a:avLst>
          </a:prstGeom>
          <a:solidFill>
            <a:srgbClr val="9999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/>
          <p:nvPr/>
        </p:nvSpPr>
        <p:spPr>
          <a:xfrm flipH="1" rot="-1323326">
            <a:off x="4294978" y="587570"/>
            <a:ext cx="552858" cy="552858"/>
          </a:xfrm>
          <a:prstGeom prst="bentArrow">
            <a:avLst>
              <a:gd fmla="val 15934" name="adj1"/>
              <a:gd fmla="val 25000" name="adj2"/>
              <a:gd fmla="val 25000" name="adj3"/>
              <a:gd fmla="val 75000" name="adj4"/>
            </a:avLst>
          </a:prstGeom>
          <a:solidFill>
            <a:srgbClr val="9999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/>
          <p:nvPr/>
        </p:nvSpPr>
        <p:spPr>
          <a:xfrm>
            <a:off x="360000" y="360000"/>
            <a:ext cx="3606000" cy="1008000"/>
          </a:xfrm>
          <a:prstGeom prst="round2SameRect">
            <a:avLst>
              <a:gd fmla="val 7174" name="adj1"/>
              <a:gd fmla="val 0" name="adj2"/>
            </a:avLst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540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perceived / created scarcity</a:t>
            </a:r>
            <a:endParaRPr sz="1200">
              <a:solidFill>
                <a:schemeClr val="lt1"/>
              </a:solidFill>
              <a:latin typeface="Nunito SemiBold"/>
              <a:ea typeface="Nunito SemiBold"/>
              <a:cs typeface="Nunito SemiBold"/>
              <a:sym typeface="Nunito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Nunito Light"/>
                <a:ea typeface="Nunito Light"/>
                <a:cs typeface="Nunito Light"/>
                <a:sym typeface="Nunito Light"/>
              </a:rPr>
              <a:t> ⋅ misery (spiritual, social, material)</a:t>
            </a:r>
            <a:endParaRPr sz="1200">
              <a:solidFill>
                <a:schemeClr val="lt1"/>
              </a:solidFill>
              <a:latin typeface="Nunito Light"/>
              <a:ea typeface="Nunito Light"/>
              <a:cs typeface="Nunito Light"/>
              <a:sym typeface="Nunito Ligh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Nunito Light"/>
                <a:ea typeface="Nunito Light"/>
                <a:cs typeface="Nunito Light"/>
                <a:sym typeface="Nunito Light"/>
              </a:rPr>
              <a:t> ⋅ exhaustion (self, resources)</a:t>
            </a:r>
            <a:endParaRPr sz="1200">
              <a:solidFill>
                <a:schemeClr val="lt1"/>
              </a:solidFill>
              <a:latin typeface="Nunito Light"/>
              <a:ea typeface="Nunito Light"/>
              <a:cs typeface="Nunito Light"/>
              <a:sym typeface="Nunito Ligh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Nunito Light"/>
                <a:ea typeface="Nunito Light"/>
                <a:cs typeface="Nunito Light"/>
                <a:sym typeface="Nunito Light"/>
              </a:rPr>
              <a:t> ⋅ dis-eases, corruption (physical, ecosystems) </a:t>
            </a:r>
            <a:endParaRPr sz="1200">
              <a:solidFill>
                <a:schemeClr val="dk1"/>
              </a:solidFill>
              <a:latin typeface="Nunito SemiBold"/>
              <a:ea typeface="Nunito SemiBold"/>
              <a:cs typeface="Nunito SemiBold"/>
              <a:sym typeface="Nunito SemiBold"/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360000" y="1367932"/>
            <a:ext cx="3606000" cy="1008000"/>
          </a:xfrm>
          <a:prstGeom prst="round2SameRect">
            <a:avLst>
              <a:gd fmla="val 0" name="adj1"/>
              <a:gd fmla="val 9210" name="adj2"/>
            </a:avLst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perceived / created abundance</a:t>
            </a:r>
            <a:endParaRPr sz="1200">
              <a:solidFill>
                <a:schemeClr val="dk1"/>
              </a:solidFill>
              <a:latin typeface="Nunito SemiBold"/>
              <a:ea typeface="Nunito SemiBold"/>
              <a:cs typeface="Nunito SemiBold"/>
              <a:sym typeface="Nunito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 ⋅ equanimity</a:t>
            </a:r>
            <a:endParaRPr sz="1200">
              <a:solidFill>
                <a:schemeClr val="dk1"/>
              </a:solidFill>
              <a:latin typeface="Nunito Light"/>
              <a:ea typeface="Nunito Light"/>
              <a:cs typeface="Nunito Light"/>
              <a:sym typeface="Nunito Ligh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 ⋅ cultivation</a:t>
            </a:r>
            <a:endParaRPr sz="1200">
              <a:solidFill>
                <a:schemeClr val="dk1"/>
              </a:solidFill>
              <a:latin typeface="Nunito Light"/>
              <a:ea typeface="Nunito Light"/>
              <a:cs typeface="Nunito Light"/>
              <a:sym typeface="Nunito Ligh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 ⋅ dynamic equilibrium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1262825" y="2768400"/>
            <a:ext cx="3606000" cy="1008000"/>
          </a:xfrm>
          <a:prstGeom prst="round2SameRect">
            <a:avLst>
              <a:gd fmla="val 7174" name="adj1"/>
              <a:gd fmla="val 0" name="adj2"/>
            </a:avLst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540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Nunito Medium"/>
                <a:ea typeface="Nunito Medium"/>
                <a:cs typeface="Nunito Medium"/>
                <a:sym typeface="Nunito Medium"/>
              </a:rPr>
              <a:t>survival</a:t>
            </a:r>
            <a:endParaRPr sz="1200">
              <a:solidFill>
                <a:schemeClr val="lt1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indent="0" lvl="0" marL="0" rtl="0" algn="l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Nunito Light"/>
                <a:ea typeface="Nunito Light"/>
                <a:cs typeface="Nunito Light"/>
                <a:sym typeface="Nunito Light"/>
              </a:rPr>
              <a:t> ⋅ greed, aversion</a:t>
            </a:r>
            <a:br>
              <a:rPr lang="en-GB" sz="1200">
                <a:solidFill>
                  <a:schemeClr val="lt1"/>
                </a:solidFill>
                <a:latin typeface="Nunito Light"/>
                <a:ea typeface="Nunito Light"/>
                <a:cs typeface="Nunito Light"/>
                <a:sym typeface="Nunito Light"/>
              </a:rPr>
            </a:br>
            <a:r>
              <a:rPr lang="en-GB" sz="1200">
                <a:solidFill>
                  <a:schemeClr val="lt1"/>
                </a:solidFill>
                <a:latin typeface="Nunito Light"/>
                <a:ea typeface="Nunito Light"/>
                <a:cs typeface="Nunito Light"/>
                <a:sym typeface="Nunito Light"/>
              </a:rPr>
              <a:t> ⋅ inhibition of thought / feelings (self-ignorance)</a:t>
            </a:r>
            <a:br>
              <a:rPr lang="en-GB" sz="1200">
                <a:solidFill>
                  <a:schemeClr val="lt1"/>
                </a:solidFill>
                <a:latin typeface="Nunito Light"/>
                <a:ea typeface="Nunito Light"/>
                <a:cs typeface="Nunito Light"/>
                <a:sym typeface="Nunito Light"/>
              </a:rPr>
            </a:br>
            <a:r>
              <a:rPr lang="en-GB" sz="1200">
                <a:solidFill>
                  <a:schemeClr val="lt1"/>
                </a:solidFill>
                <a:latin typeface="Nunito Light"/>
                <a:ea typeface="Nunito Light"/>
                <a:cs typeface="Nunito Light"/>
                <a:sym typeface="Nunito Light"/>
              </a:rPr>
              <a:t> ⋅ belonging to the collective narrative is critical</a:t>
            </a:r>
            <a:endParaRPr sz="1100">
              <a:solidFill>
                <a:schemeClr val="lt1"/>
              </a:solidFill>
              <a:latin typeface="Nunito SemiBold"/>
              <a:ea typeface="Nunito SemiBold"/>
              <a:cs typeface="Nunito SemiBold"/>
              <a:sym typeface="Nunito SemiBold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1262825" y="3776332"/>
            <a:ext cx="3606000" cy="1008000"/>
          </a:xfrm>
          <a:prstGeom prst="round2SameRect">
            <a:avLst>
              <a:gd fmla="val 0" name="adj1"/>
              <a:gd fmla="val 9210" name="adj2"/>
            </a:avLst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fullness</a:t>
            </a:r>
            <a:r>
              <a:rPr lang="en-GB" sz="1200">
                <a:solidFill>
                  <a:schemeClr val="dk1"/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 / reliance</a:t>
            </a:r>
            <a:endParaRPr sz="1200">
              <a:solidFill>
                <a:schemeClr val="dk1"/>
              </a:solidFill>
              <a:latin typeface="Nunito SemiBold"/>
              <a:ea typeface="Nunito SemiBold"/>
              <a:cs typeface="Nunito SemiBold"/>
              <a:sym typeface="Nunito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 ⋅ presence, love (</a:t>
            </a:r>
            <a:r>
              <a:rPr i="1" lang="en-GB" sz="12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agape</a:t>
            </a:r>
            <a:r>
              <a:rPr lang="en-GB" sz="12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), inner peace</a:t>
            </a:r>
            <a:endParaRPr sz="1200">
              <a:solidFill>
                <a:schemeClr val="dk1"/>
              </a:solidFill>
              <a:latin typeface="Nunito Light"/>
              <a:ea typeface="Nunito Light"/>
              <a:cs typeface="Nunito Light"/>
              <a:sym typeface="Nunito Ligh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 ⋅ freethought, introspection, interoception</a:t>
            </a:r>
            <a:endParaRPr sz="1200">
              <a:solidFill>
                <a:schemeClr val="dk1"/>
              </a:solidFill>
              <a:latin typeface="Nunito Light"/>
              <a:ea typeface="Nunito Light"/>
              <a:cs typeface="Nunito Light"/>
              <a:sym typeface="Nunito Ligh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 ⋅ congruence of own narrative is critical</a:t>
            </a:r>
            <a:endParaRPr sz="1100">
              <a:solidFill>
                <a:schemeClr val="dk1"/>
              </a:solidFill>
              <a:latin typeface="Nunito SemiBold"/>
              <a:ea typeface="Nunito SemiBold"/>
              <a:cs typeface="Nunito SemiBold"/>
              <a:sym typeface="Nunito SemiBold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5176800" y="752475"/>
            <a:ext cx="3606000" cy="1008000"/>
          </a:xfrm>
          <a:prstGeom prst="round2SameRect">
            <a:avLst>
              <a:gd fmla="val 7174" name="adj1"/>
              <a:gd fmla="val 0" name="adj2"/>
            </a:avLst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540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Nunito Medium"/>
                <a:ea typeface="Nunito Medium"/>
                <a:cs typeface="Nunito Medium"/>
                <a:sym typeface="Nunito Medium"/>
              </a:rPr>
              <a:t>e</a:t>
            </a:r>
            <a:r>
              <a:rPr lang="en-GB" sz="1200">
                <a:solidFill>
                  <a:schemeClr val="lt1"/>
                </a:solidFill>
                <a:latin typeface="Nunito Medium"/>
                <a:ea typeface="Nunito Medium"/>
                <a:cs typeface="Nunito Medium"/>
                <a:sym typeface="Nunito Medium"/>
              </a:rPr>
              <a:t>gocentric </a:t>
            </a:r>
            <a:r>
              <a:rPr lang="en-GB" sz="1200">
                <a:solidFill>
                  <a:schemeClr val="lt1"/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competition</a:t>
            </a:r>
            <a:endParaRPr sz="1200">
              <a:solidFill>
                <a:schemeClr val="lt1"/>
              </a:solidFill>
              <a:latin typeface="Nunito Light"/>
              <a:ea typeface="Nunito Light"/>
              <a:cs typeface="Nunito Light"/>
              <a:sym typeface="Nunito Light"/>
            </a:endParaRPr>
          </a:p>
          <a:p>
            <a:pPr indent="0" lvl="0" marL="0" rtl="0" algn="l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Nunito Light"/>
                <a:ea typeface="Nunito Light"/>
                <a:cs typeface="Nunito Light"/>
                <a:sym typeface="Nunito Light"/>
              </a:rPr>
              <a:t> ⋅ economic / ideological wars (nations, market) </a:t>
            </a:r>
            <a:endParaRPr sz="1200">
              <a:solidFill>
                <a:schemeClr val="lt1"/>
              </a:solidFill>
              <a:latin typeface="Nunito Light"/>
              <a:ea typeface="Nunito Light"/>
              <a:cs typeface="Nunito Light"/>
              <a:sym typeface="Nunito Ligh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Nunito Light"/>
                <a:ea typeface="Nunito Light"/>
                <a:cs typeface="Nunito Light"/>
                <a:sym typeface="Nunito Light"/>
              </a:rPr>
              <a:t> ⋅ value extracted from the collective</a:t>
            </a:r>
            <a:endParaRPr sz="1200">
              <a:solidFill>
                <a:schemeClr val="lt1"/>
              </a:solidFill>
              <a:latin typeface="Nunito Light"/>
              <a:ea typeface="Nunito Light"/>
              <a:cs typeface="Nunito Light"/>
              <a:sym typeface="Nunito Ligh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Nunito Light"/>
                <a:ea typeface="Nunito Light"/>
                <a:cs typeface="Nunito Light"/>
                <a:sym typeface="Nunito Light"/>
              </a:rPr>
              <a:t> ⋅ control (techniques, rules imposed)</a:t>
            </a:r>
            <a:endParaRPr sz="1200">
              <a:solidFill>
                <a:schemeClr val="lt1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62" name="Google Shape;62;p13"/>
          <p:cNvSpPr/>
          <p:nvPr/>
        </p:nvSpPr>
        <p:spPr>
          <a:xfrm>
            <a:off x="5176800" y="1760407"/>
            <a:ext cx="3606000" cy="1008000"/>
          </a:xfrm>
          <a:prstGeom prst="round2SameRect">
            <a:avLst>
              <a:gd fmla="val 0" name="adj1"/>
              <a:gd fmla="val 9210" name="adj2"/>
            </a:avLst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emerging </a:t>
            </a:r>
            <a:r>
              <a:rPr lang="en-GB" sz="1200">
                <a:solidFill>
                  <a:schemeClr val="dk1"/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cooperation</a:t>
            </a:r>
            <a:endParaRPr sz="1200">
              <a:solidFill>
                <a:schemeClr val="dk1"/>
              </a:solidFill>
              <a:latin typeface="Nunito SemiBold"/>
              <a:ea typeface="Nunito SemiBold"/>
              <a:cs typeface="Nunito SemiBold"/>
              <a:sym typeface="Nunito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 ⋅ cohabitation of plural realities / value systems</a:t>
            </a:r>
            <a:endParaRPr sz="1200">
              <a:solidFill>
                <a:schemeClr val="dk1"/>
              </a:solidFill>
              <a:latin typeface="Nunito Light"/>
              <a:ea typeface="Nunito Light"/>
              <a:cs typeface="Nunito Light"/>
              <a:sym typeface="Nunito Ligh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 ⋅ value generated with / for the commons</a:t>
            </a:r>
            <a:endParaRPr sz="1200">
              <a:solidFill>
                <a:schemeClr val="dk1"/>
              </a:solidFill>
              <a:latin typeface="Nunito Light"/>
              <a:ea typeface="Nunito Light"/>
              <a:cs typeface="Nunito Light"/>
              <a:sym typeface="Nunito Ligh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 ⋅ convergence (soft skills, local customs)</a:t>
            </a:r>
            <a:endParaRPr sz="1200">
              <a:solidFill>
                <a:schemeClr val="dk1"/>
              </a:solidFill>
              <a:latin typeface="Nunito SemiBold"/>
              <a:ea typeface="Nunito SemiBold"/>
              <a:cs typeface="Nunito SemiBold"/>
              <a:sym typeface="Nunito SemiBold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5773150" y="4374825"/>
            <a:ext cx="31701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Fabio Balli </a:t>
            </a:r>
            <a:r>
              <a:rPr lang="en-GB" sz="9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⋅ From impoverishment to empowerment</a:t>
            </a:r>
            <a:br>
              <a:rPr lang="en-GB" sz="9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</a:br>
            <a:r>
              <a:rPr lang="en-GB" sz="9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 IASC 2023 ⋅ Based on my thesis ‘Healing Communities’</a:t>
            </a:r>
            <a:br>
              <a:rPr lang="en-GB" sz="9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</a:br>
            <a:r>
              <a:rPr lang="en-GB" sz="9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CC BY SA ⋅ Cite, edit</a:t>
            </a:r>
            <a:r>
              <a:rPr lang="en-GB" sz="900">
                <a:solidFill>
                  <a:schemeClr val="dk1"/>
                </a:solidFill>
                <a:latin typeface="Nunito Light"/>
                <a:ea typeface="Nunito Light"/>
                <a:cs typeface="Nunito Light"/>
                <a:sym typeface="Nunito Light"/>
              </a:rPr>
              <a:t>:</a:t>
            </a:r>
            <a:r>
              <a:rPr lang="en-GB" sz="900">
                <a:solidFill>
                  <a:schemeClr val="dk1"/>
                </a:solidFill>
                <a:uFill>
                  <a:noFill/>
                </a:uFill>
                <a:latin typeface="Nunito Light"/>
                <a:ea typeface="Nunito Light"/>
                <a:cs typeface="Nunito Light"/>
                <a:sym typeface="Nunito Light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doi.org/10.5281/zenodo.7833408</a:t>
            </a:r>
            <a:endParaRPr sz="900">
              <a:solidFill>
                <a:schemeClr val="dk1"/>
              </a:solidFill>
              <a:latin typeface="Nunito Light"/>
              <a:ea typeface="Nunito Light"/>
              <a:cs typeface="Nunito Light"/>
              <a:sym typeface="Nunito Ligh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