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0243463" cy="42845038"/>
  <p:notesSz cx="6858000" cy="9144000"/>
  <p:defaultTextStyle>
    <a:defPPr>
      <a:defRPr lang="de-DE"/>
    </a:defPPr>
    <a:lvl1pPr marL="0" algn="l" defTabSz="4176331" rtl="0" eaLnBrk="1" latinLnBrk="0" hangingPunct="1">
      <a:defRPr sz="8200" kern="1200">
        <a:solidFill>
          <a:schemeClr val="tx1"/>
        </a:solidFill>
        <a:latin typeface="+mn-lt"/>
        <a:ea typeface="+mn-ea"/>
        <a:cs typeface="+mn-cs"/>
      </a:defRPr>
    </a:lvl1pPr>
    <a:lvl2pPr marL="2088166" algn="l" defTabSz="4176331" rtl="0" eaLnBrk="1" latinLnBrk="0" hangingPunct="1">
      <a:defRPr sz="8200" kern="1200">
        <a:solidFill>
          <a:schemeClr val="tx1"/>
        </a:solidFill>
        <a:latin typeface="+mn-lt"/>
        <a:ea typeface="+mn-ea"/>
        <a:cs typeface="+mn-cs"/>
      </a:defRPr>
    </a:lvl2pPr>
    <a:lvl3pPr marL="4176331" algn="l" defTabSz="4176331" rtl="0" eaLnBrk="1" latinLnBrk="0" hangingPunct="1">
      <a:defRPr sz="8200" kern="1200">
        <a:solidFill>
          <a:schemeClr val="tx1"/>
        </a:solidFill>
        <a:latin typeface="+mn-lt"/>
        <a:ea typeface="+mn-ea"/>
        <a:cs typeface="+mn-cs"/>
      </a:defRPr>
    </a:lvl3pPr>
    <a:lvl4pPr marL="6264497" algn="l" defTabSz="4176331" rtl="0" eaLnBrk="1" latinLnBrk="0" hangingPunct="1">
      <a:defRPr sz="8200" kern="1200">
        <a:solidFill>
          <a:schemeClr val="tx1"/>
        </a:solidFill>
        <a:latin typeface="+mn-lt"/>
        <a:ea typeface="+mn-ea"/>
        <a:cs typeface="+mn-cs"/>
      </a:defRPr>
    </a:lvl4pPr>
    <a:lvl5pPr marL="8352663" algn="l" defTabSz="4176331" rtl="0" eaLnBrk="1" latinLnBrk="0" hangingPunct="1">
      <a:defRPr sz="8200" kern="1200">
        <a:solidFill>
          <a:schemeClr val="tx1"/>
        </a:solidFill>
        <a:latin typeface="+mn-lt"/>
        <a:ea typeface="+mn-ea"/>
        <a:cs typeface="+mn-cs"/>
      </a:defRPr>
    </a:lvl5pPr>
    <a:lvl6pPr marL="10440829" algn="l" defTabSz="4176331" rtl="0" eaLnBrk="1" latinLnBrk="0" hangingPunct="1">
      <a:defRPr sz="8200" kern="1200">
        <a:solidFill>
          <a:schemeClr val="tx1"/>
        </a:solidFill>
        <a:latin typeface="+mn-lt"/>
        <a:ea typeface="+mn-ea"/>
        <a:cs typeface="+mn-cs"/>
      </a:defRPr>
    </a:lvl6pPr>
    <a:lvl7pPr marL="12528994" algn="l" defTabSz="4176331" rtl="0" eaLnBrk="1" latinLnBrk="0" hangingPunct="1">
      <a:defRPr sz="8200" kern="1200">
        <a:solidFill>
          <a:schemeClr val="tx1"/>
        </a:solidFill>
        <a:latin typeface="+mn-lt"/>
        <a:ea typeface="+mn-ea"/>
        <a:cs typeface="+mn-cs"/>
      </a:defRPr>
    </a:lvl7pPr>
    <a:lvl8pPr marL="14617161" algn="l" defTabSz="4176331" rtl="0" eaLnBrk="1" latinLnBrk="0" hangingPunct="1">
      <a:defRPr sz="8200" kern="1200">
        <a:solidFill>
          <a:schemeClr val="tx1"/>
        </a:solidFill>
        <a:latin typeface="+mn-lt"/>
        <a:ea typeface="+mn-ea"/>
        <a:cs typeface="+mn-cs"/>
      </a:defRPr>
    </a:lvl8pPr>
    <a:lvl9pPr marL="16705327" algn="l" defTabSz="41763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95">
          <p15:clr>
            <a:srgbClr val="A4A3A4"/>
          </p15:clr>
        </p15:guide>
        <p15:guide id="2" pos="952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D4E"/>
    <a:srgbClr val="5FB4E5"/>
    <a:srgbClr val="3CBFAE"/>
    <a:srgbClr val="F6B0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3570" y="-13344"/>
      </p:cViewPr>
      <p:guideLst>
        <p:guide orient="horz" pos="13495"/>
        <p:guide pos="9526"/>
      </p:guideLst>
    </p:cSldViewPr>
  </p:slideViewPr>
  <p:notesTextViewPr>
    <p:cViewPr>
      <p:scale>
        <a:sx n="100" d="100"/>
        <a:sy n="100" d="100"/>
      </p:scale>
      <p:origin x="0" y="0"/>
    </p:cViewPr>
  </p:notesTextViewPr>
  <p:sorterViewPr>
    <p:cViewPr>
      <p:scale>
        <a:sx n="37" d="100"/>
        <a:sy n="37" d="100"/>
      </p:scale>
      <p:origin x="0" y="0"/>
    </p:cViewPr>
  </p:sorterViewPr>
  <p:notesViewPr>
    <p:cSldViewPr showGuides="1">
      <p:cViewPr varScale="1">
        <p:scale>
          <a:sx n="82" d="100"/>
          <a:sy n="82" d="100"/>
        </p:scale>
        <p:origin x="-31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CD599C-BA43-4D85-AE01-36CB030ADFD4}" type="datetimeFigureOut">
              <a:rPr lang="de-AT" smtClean="0"/>
              <a:t>25.10.2022</a:t>
            </a:fld>
            <a:endParaRPr lang="de-AT"/>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AD6A02-22A8-4CB1-B4A9-E3926057CF41}" type="slidenum">
              <a:rPr lang="de-AT" smtClean="0"/>
              <a:t>‹#›</a:t>
            </a:fld>
            <a:endParaRPr lang="de-AT"/>
          </a:p>
        </p:txBody>
      </p:sp>
    </p:spTree>
    <p:extLst>
      <p:ext uri="{BB962C8B-B14F-4D97-AF65-F5344CB8AC3E}">
        <p14:creationId xmlns:p14="http://schemas.microsoft.com/office/powerpoint/2010/main" val="1612043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04DFA4-B4B7-46A9-9477-D4A30DF47183}" type="datetimeFigureOut">
              <a:rPr lang="de-AT" smtClean="0"/>
              <a:t>25.10.2022</a:t>
            </a:fld>
            <a:endParaRPr lang="de-AT"/>
          </a:p>
        </p:txBody>
      </p:sp>
      <p:sp>
        <p:nvSpPr>
          <p:cNvPr id="4" name="Folienbildplatzhalter 3"/>
          <p:cNvSpPr>
            <a:spLocks noGrp="1" noRot="1" noChangeAspect="1"/>
          </p:cNvSpPr>
          <p:nvPr>
            <p:ph type="sldImg" idx="2"/>
          </p:nvPr>
        </p:nvSpPr>
        <p:spPr>
          <a:xfrm>
            <a:off x="2219325" y="685800"/>
            <a:ext cx="241935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D88F91-CC0C-4CE0-83B8-41D3F6269B5C}" type="slidenum">
              <a:rPr lang="de-AT" smtClean="0"/>
              <a:t>‹#›</a:t>
            </a:fld>
            <a:endParaRPr lang="de-AT"/>
          </a:p>
        </p:txBody>
      </p:sp>
    </p:spTree>
    <p:extLst>
      <p:ext uri="{BB962C8B-B14F-4D97-AF65-F5344CB8AC3E}">
        <p14:creationId xmlns:p14="http://schemas.microsoft.com/office/powerpoint/2010/main" val="2780235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Rechteck 1"/>
          <p:cNvSpPr/>
          <p:nvPr userDrawn="1"/>
        </p:nvSpPr>
        <p:spPr>
          <a:xfrm>
            <a:off x="0" y="1"/>
            <a:ext cx="30243463" cy="42845038"/>
          </a:xfrm>
          <a:prstGeom prst="rect">
            <a:avLst/>
          </a:prstGeom>
          <a:solidFill>
            <a:srgbClr val="5FB4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 name="Diagonal liegende Ecken des Rechtecks abrunden 2"/>
          <p:cNvSpPr/>
          <p:nvPr userDrawn="1"/>
        </p:nvSpPr>
        <p:spPr>
          <a:xfrm>
            <a:off x="719999" y="720000"/>
            <a:ext cx="28810663" cy="41405039"/>
          </a:xfrm>
          <a:prstGeom prst="round2DiagRect">
            <a:avLst>
              <a:gd name="adj1" fmla="val 3376"/>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5" name="Picture 3" descr="Y:\oeffentlichkeit_sponsoring\Laufwerk_NEU\Grafik\Logos\MedUni Wien\Hauptlogo\MedUni Wien_Logo\OFFICE\JPEG\MedUni Wien_Hauptlogo_EN_RGB_300dpi.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001" y="1800000"/>
            <a:ext cx="8504455" cy="180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293F9F4-7963-4977-BFBF-3BFF11067C93}" type="datetimeFigureOut">
              <a:rPr lang="de-DE" smtClean="0"/>
              <a:pPr/>
              <a:t>25.10.2022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521306" y="5355631"/>
            <a:ext cx="22504077" cy="113995571"/>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003824" y="5355631"/>
            <a:ext cx="67013422" cy="113995571"/>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293F9F4-7963-4977-BFBF-3BFF11067C93}" type="datetimeFigureOut">
              <a:rPr lang="de-DE" smtClean="0"/>
              <a:pPr/>
              <a:t>25.10.2022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293F9F4-7963-4977-BFBF-3BFF11067C93}" type="datetimeFigureOut">
              <a:rPr lang="de-DE" smtClean="0"/>
              <a:pPr/>
              <a:t>25.10.2022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025" y="27531908"/>
            <a:ext cx="25706944" cy="8509501"/>
          </a:xfrm>
        </p:spPr>
        <p:txBody>
          <a:bodyPr anchor="t"/>
          <a:lstStyle>
            <a:lvl1pPr algn="l">
              <a:defRPr sz="18300" b="1" cap="all"/>
            </a:lvl1pPr>
          </a:lstStyle>
          <a:p>
            <a:r>
              <a:rPr lang="de-DE"/>
              <a:t>Titelmasterformat durch Klicken bearbeiten</a:t>
            </a:r>
          </a:p>
        </p:txBody>
      </p:sp>
      <p:sp>
        <p:nvSpPr>
          <p:cNvPr id="3" name="Textplatzhalter 2"/>
          <p:cNvSpPr>
            <a:spLocks noGrp="1"/>
          </p:cNvSpPr>
          <p:nvPr>
            <p:ph type="body" idx="1"/>
          </p:nvPr>
        </p:nvSpPr>
        <p:spPr>
          <a:xfrm>
            <a:off x="2389025" y="18159560"/>
            <a:ext cx="25706944" cy="9372348"/>
          </a:xfrm>
        </p:spPr>
        <p:txBody>
          <a:bodyPr anchor="b"/>
          <a:lstStyle>
            <a:lvl1pPr marL="0" indent="0">
              <a:buNone/>
              <a:defRPr sz="9200">
                <a:solidFill>
                  <a:schemeClr val="tx1">
                    <a:tint val="75000"/>
                  </a:schemeClr>
                </a:solidFill>
              </a:defRPr>
            </a:lvl1pPr>
            <a:lvl2pPr marL="2088166" indent="0">
              <a:buNone/>
              <a:defRPr sz="8200">
                <a:solidFill>
                  <a:schemeClr val="tx1">
                    <a:tint val="75000"/>
                  </a:schemeClr>
                </a:solidFill>
              </a:defRPr>
            </a:lvl2pPr>
            <a:lvl3pPr marL="4176331" indent="0">
              <a:buNone/>
              <a:defRPr sz="7400">
                <a:solidFill>
                  <a:schemeClr val="tx1">
                    <a:tint val="75000"/>
                  </a:schemeClr>
                </a:solidFill>
              </a:defRPr>
            </a:lvl3pPr>
            <a:lvl4pPr marL="6264497" indent="0">
              <a:buNone/>
              <a:defRPr sz="6400">
                <a:solidFill>
                  <a:schemeClr val="tx1">
                    <a:tint val="75000"/>
                  </a:schemeClr>
                </a:solidFill>
              </a:defRPr>
            </a:lvl4pPr>
            <a:lvl5pPr marL="8352663" indent="0">
              <a:buNone/>
              <a:defRPr sz="6400">
                <a:solidFill>
                  <a:schemeClr val="tx1">
                    <a:tint val="75000"/>
                  </a:schemeClr>
                </a:solidFill>
              </a:defRPr>
            </a:lvl5pPr>
            <a:lvl6pPr marL="10440829" indent="0">
              <a:buNone/>
              <a:defRPr sz="6400">
                <a:solidFill>
                  <a:schemeClr val="tx1">
                    <a:tint val="75000"/>
                  </a:schemeClr>
                </a:solidFill>
              </a:defRPr>
            </a:lvl6pPr>
            <a:lvl7pPr marL="12528994" indent="0">
              <a:buNone/>
              <a:defRPr sz="6400">
                <a:solidFill>
                  <a:schemeClr val="tx1">
                    <a:tint val="75000"/>
                  </a:schemeClr>
                </a:solidFill>
              </a:defRPr>
            </a:lvl7pPr>
            <a:lvl8pPr marL="14617161" indent="0">
              <a:buNone/>
              <a:defRPr sz="6400">
                <a:solidFill>
                  <a:schemeClr val="tx1">
                    <a:tint val="75000"/>
                  </a:schemeClr>
                </a:solidFill>
              </a:defRPr>
            </a:lvl8pPr>
            <a:lvl9pPr marL="16705327" indent="0">
              <a:buNone/>
              <a:defRPr sz="6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4293F9F4-7963-4977-BFBF-3BFF11067C93}" type="datetimeFigureOut">
              <a:rPr lang="de-DE" smtClean="0"/>
              <a:pPr/>
              <a:t>25.10.2022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003824" y="31171754"/>
            <a:ext cx="44756125" cy="88179449"/>
          </a:xfrm>
        </p:spPr>
        <p:txBody>
          <a:bodyPr/>
          <a:lstStyle>
            <a:lvl1pPr>
              <a:defRPr sz="127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0264009" y="31171754"/>
            <a:ext cx="44761374" cy="88179449"/>
          </a:xfrm>
        </p:spPr>
        <p:txBody>
          <a:bodyPr/>
          <a:lstStyle>
            <a:lvl1pPr>
              <a:defRPr sz="127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293F9F4-7963-4977-BFBF-3BFF11067C93}" type="datetimeFigureOut">
              <a:rPr lang="de-DE" smtClean="0"/>
              <a:pPr/>
              <a:t>25.10.2022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1512174" y="1715790"/>
            <a:ext cx="27219117" cy="7140841"/>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1512173" y="9590548"/>
            <a:ext cx="13362782" cy="3996884"/>
          </a:xfrm>
        </p:spPr>
        <p:txBody>
          <a:bodyPr anchor="b"/>
          <a:lstStyle>
            <a:lvl1pPr marL="0" indent="0">
              <a:buNone/>
              <a:defRPr sz="10900" b="1"/>
            </a:lvl1pPr>
            <a:lvl2pPr marL="2088166" indent="0">
              <a:buNone/>
              <a:defRPr sz="9200" b="1"/>
            </a:lvl2pPr>
            <a:lvl3pPr marL="4176331" indent="0">
              <a:buNone/>
              <a:defRPr sz="8200" b="1"/>
            </a:lvl3pPr>
            <a:lvl4pPr marL="6264497" indent="0">
              <a:buNone/>
              <a:defRPr sz="7400" b="1"/>
            </a:lvl4pPr>
            <a:lvl5pPr marL="8352663" indent="0">
              <a:buNone/>
              <a:defRPr sz="7400" b="1"/>
            </a:lvl5pPr>
            <a:lvl6pPr marL="10440829" indent="0">
              <a:buNone/>
              <a:defRPr sz="7400" b="1"/>
            </a:lvl6pPr>
            <a:lvl7pPr marL="12528994" indent="0">
              <a:buNone/>
              <a:defRPr sz="7400" b="1"/>
            </a:lvl7pPr>
            <a:lvl8pPr marL="14617161" indent="0">
              <a:buNone/>
              <a:defRPr sz="7400" b="1"/>
            </a:lvl8pPr>
            <a:lvl9pPr marL="16705327" indent="0">
              <a:buNone/>
              <a:defRPr sz="7400" b="1"/>
            </a:lvl9pPr>
          </a:lstStyle>
          <a:p>
            <a:pPr lvl="0"/>
            <a:r>
              <a:rPr lang="de-DE"/>
              <a:t>Textmasterformate durch Klicken bearbeiten</a:t>
            </a:r>
          </a:p>
        </p:txBody>
      </p:sp>
      <p:sp>
        <p:nvSpPr>
          <p:cNvPr id="4" name="Inhaltsplatzhalter 3"/>
          <p:cNvSpPr>
            <a:spLocks noGrp="1"/>
          </p:cNvSpPr>
          <p:nvPr>
            <p:ph sz="half" idx="2"/>
          </p:nvPr>
        </p:nvSpPr>
        <p:spPr>
          <a:xfrm>
            <a:off x="1512173" y="13587432"/>
            <a:ext cx="13362782" cy="24685490"/>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15363262" y="9590548"/>
            <a:ext cx="13368031" cy="3996884"/>
          </a:xfrm>
        </p:spPr>
        <p:txBody>
          <a:bodyPr anchor="b"/>
          <a:lstStyle>
            <a:lvl1pPr marL="0" indent="0">
              <a:buNone/>
              <a:defRPr sz="10900" b="1"/>
            </a:lvl1pPr>
            <a:lvl2pPr marL="2088166" indent="0">
              <a:buNone/>
              <a:defRPr sz="9200" b="1"/>
            </a:lvl2pPr>
            <a:lvl3pPr marL="4176331" indent="0">
              <a:buNone/>
              <a:defRPr sz="8200" b="1"/>
            </a:lvl3pPr>
            <a:lvl4pPr marL="6264497" indent="0">
              <a:buNone/>
              <a:defRPr sz="7400" b="1"/>
            </a:lvl4pPr>
            <a:lvl5pPr marL="8352663" indent="0">
              <a:buNone/>
              <a:defRPr sz="7400" b="1"/>
            </a:lvl5pPr>
            <a:lvl6pPr marL="10440829" indent="0">
              <a:buNone/>
              <a:defRPr sz="7400" b="1"/>
            </a:lvl6pPr>
            <a:lvl7pPr marL="12528994" indent="0">
              <a:buNone/>
              <a:defRPr sz="7400" b="1"/>
            </a:lvl7pPr>
            <a:lvl8pPr marL="14617161" indent="0">
              <a:buNone/>
              <a:defRPr sz="7400" b="1"/>
            </a:lvl8pPr>
            <a:lvl9pPr marL="16705327" indent="0">
              <a:buNone/>
              <a:defRPr sz="7400" b="1"/>
            </a:lvl9pPr>
          </a:lstStyle>
          <a:p>
            <a:pPr lvl="0"/>
            <a:r>
              <a:rPr lang="de-DE"/>
              <a:t>Textmasterformate durch Klicken bearbeiten</a:t>
            </a:r>
          </a:p>
        </p:txBody>
      </p:sp>
      <p:sp>
        <p:nvSpPr>
          <p:cNvPr id="6" name="Inhaltsplatzhalter 5"/>
          <p:cNvSpPr>
            <a:spLocks noGrp="1"/>
          </p:cNvSpPr>
          <p:nvPr>
            <p:ph sz="quarter" idx="4"/>
          </p:nvPr>
        </p:nvSpPr>
        <p:spPr>
          <a:xfrm>
            <a:off x="15363262" y="13587432"/>
            <a:ext cx="13368031" cy="24685490"/>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293F9F4-7963-4977-BFBF-3BFF11067C93}" type="datetimeFigureOut">
              <a:rPr lang="de-DE" smtClean="0"/>
              <a:pPr/>
              <a:t>25.10.2022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293F9F4-7963-4977-BFBF-3BFF11067C93}" type="datetimeFigureOut">
              <a:rPr lang="de-DE" smtClean="0"/>
              <a:pPr/>
              <a:t>25.10.2022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293F9F4-7963-4977-BFBF-3BFF11067C93}" type="datetimeFigureOut">
              <a:rPr lang="de-DE" smtClean="0"/>
              <a:pPr/>
              <a:t>25.10.2022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512175" y="1705869"/>
            <a:ext cx="9949891" cy="7259853"/>
          </a:xfrm>
        </p:spPr>
        <p:txBody>
          <a:bodyPr anchor="b"/>
          <a:lstStyle>
            <a:lvl1pPr algn="l">
              <a:defRPr sz="9200" b="1"/>
            </a:lvl1pPr>
          </a:lstStyle>
          <a:p>
            <a:r>
              <a:rPr lang="de-DE"/>
              <a:t>Titelmasterformat durch Klicken bearbeiten</a:t>
            </a:r>
          </a:p>
        </p:txBody>
      </p:sp>
      <p:sp>
        <p:nvSpPr>
          <p:cNvPr id="3" name="Inhaltsplatzhalter 2"/>
          <p:cNvSpPr>
            <a:spLocks noGrp="1"/>
          </p:cNvSpPr>
          <p:nvPr>
            <p:ph idx="1"/>
          </p:nvPr>
        </p:nvSpPr>
        <p:spPr>
          <a:xfrm>
            <a:off x="11824355" y="1705872"/>
            <a:ext cx="16906936" cy="36567052"/>
          </a:xfrm>
        </p:spPr>
        <p:txBody>
          <a:bodyPr/>
          <a:lstStyle>
            <a:lvl1pPr>
              <a:defRPr sz="14600"/>
            </a:lvl1pPr>
            <a:lvl2pPr>
              <a:defRPr sz="12700"/>
            </a:lvl2pPr>
            <a:lvl3pPr>
              <a:defRPr sz="10900"/>
            </a:lvl3pPr>
            <a:lvl4pPr>
              <a:defRPr sz="9200"/>
            </a:lvl4pPr>
            <a:lvl5pPr>
              <a:defRPr sz="9200"/>
            </a:lvl5pPr>
            <a:lvl6pPr>
              <a:defRPr sz="9200"/>
            </a:lvl6pPr>
            <a:lvl7pPr>
              <a:defRPr sz="9200"/>
            </a:lvl7pPr>
            <a:lvl8pPr>
              <a:defRPr sz="9200"/>
            </a:lvl8pPr>
            <a:lvl9pPr>
              <a:defRPr sz="92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1512175" y="8965725"/>
            <a:ext cx="9949891" cy="29307199"/>
          </a:xfrm>
        </p:spPr>
        <p:txBody>
          <a:bodyPr/>
          <a:lstStyle>
            <a:lvl1pPr marL="0" indent="0">
              <a:buNone/>
              <a:defRPr sz="6400"/>
            </a:lvl1pPr>
            <a:lvl2pPr marL="2088166" indent="0">
              <a:buNone/>
              <a:defRPr sz="5500"/>
            </a:lvl2pPr>
            <a:lvl3pPr marL="4176331" indent="0">
              <a:buNone/>
              <a:defRPr sz="4500"/>
            </a:lvl3pPr>
            <a:lvl4pPr marL="6264497" indent="0">
              <a:buNone/>
              <a:defRPr sz="4100"/>
            </a:lvl4pPr>
            <a:lvl5pPr marL="8352663" indent="0">
              <a:buNone/>
              <a:defRPr sz="4100"/>
            </a:lvl5pPr>
            <a:lvl6pPr marL="10440829" indent="0">
              <a:buNone/>
              <a:defRPr sz="4100"/>
            </a:lvl6pPr>
            <a:lvl7pPr marL="12528994" indent="0">
              <a:buNone/>
              <a:defRPr sz="4100"/>
            </a:lvl7pPr>
            <a:lvl8pPr marL="14617161" indent="0">
              <a:buNone/>
              <a:defRPr sz="4100"/>
            </a:lvl8pPr>
            <a:lvl9pPr marL="16705327" indent="0">
              <a:buNone/>
              <a:defRPr sz="41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4293F9F4-7963-4977-BFBF-3BFF11067C93}" type="datetimeFigureOut">
              <a:rPr lang="de-DE" smtClean="0"/>
              <a:pPr/>
              <a:t>25.10.2022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927931" y="29991528"/>
            <a:ext cx="18146078" cy="3540669"/>
          </a:xfrm>
        </p:spPr>
        <p:txBody>
          <a:bodyPr anchor="b"/>
          <a:lstStyle>
            <a:lvl1pPr algn="l">
              <a:defRPr sz="9200" b="1"/>
            </a:lvl1pPr>
          </a:lstStyle>
          <a:p>
            <a:r>
              <a:rPr lang="de-DE"/>
              <a:t>Titelmasterformat durch Klicken bearbeiten</a:t>
            </a:r>
          </a:p>
        </p:txBody>
      </p:sp>
      <p:sp>
        <p:nvSpPr>
          <p:cNvPr id="3" name="Bildplatzhalter 2"/>
          <p:cNvSpPr>
            <a:spLocks noGrp="1"/>
          </p:cNvSpPr>
          <p:nvPr>
            <p:ph type="pic" idx="1"/>
          </p:nvPr>
        </p:nvSpPr>
        <p:spPr>
          <a:xfrm>
            <a:off x="5927931" y="3828283"/>
            <a:ext cx="18146078" cy="25707023"/>
          </a:xfrm>
        </p:spPr>
        <p:txBody>
          <a:bodyPr/>
          <a:lstStyle>
            <a:lvl1pPr marL="0" indent="0">
              <a:buNone/>
              <a:defRPr sz="14600"/>
            </a:lvl1pPr>
            <a:lvl2pPr marL="2088166" indent="0">
              <a:buNone/>
              <a:defRPr sz="12700"/>
            </a:lvl2pPr>
            <a:lvl3pPr marL="4176331" indent="0">
              <a:buNone/>
              <a:defRPr sz="10900"/>
            </a:lvl3pPr>
            <a:lvl4pPr marL="6264497" indent="0">
              <a:buNone/>
              <a:defRPr sz="9200"/>
            </a:lvl4pPr>
            <a:lvl5pPr marL="8352663" indent="0">
              <a:buNone/>
              <a:defRPr sz="9200"/>
            </a:lvl5pPr>
            <a:lvl6pPr marL="10440829" indent="0">
              <a:buNone/>
              <a:defRPr sz="9200"/>
            </a:lvl6pPr>
            <a:lvl7pPr marL="12528994" indent="0">
              <a:buNone/>
              <a:defRPr sz="9200"/>
            </a:lvl7pPr>
            <a:lvl8pPr marL="14617161" indent="0">
              <a:buNone/>
              <a:defRPr sz="9200"/>
            </a:lvl8pPr>
            <a:lvl9pPr marL="16705327" indent="0">
              <a:buNone/>
              <a:defRPr sz="9200"/>
            </a:lvl9pPr>
          </a:lstStyle>
          <a:p>
            <a:endParaRPr lang="de-DE"/>
          </a:p>
        </p:txBody>
      </p:sp>
      <p:sp>
        <p:nvSpPr>
          <p:cNvPr id="4" name="Textplatzhalter 3"/>
          <p:cNvSpPr>
            <a:spLocks noGrp="1"/>
          </p:cNvSpPr>
          <p:nvPr>
            <p:ph type="body" sz="half" idx="2"/>
          </p:nvPr>
        </p:nvSpPr>
        <p:spPr>
          <a:xfrm>
            <a:off x="5927931" y="33532197"/>
            <a:ext cx="18146078" cy="5028338"/>
          </a:xfrm>
        </p:spPr>
        <p:txBody>
          <a:bodyPr/>
          <a:lstStyle>
            <a:lvl1pPr marL="0" indent="0">
              <a:buNone/>
              <a:defRPr sz="6400"/>
            </a:lvl1pPr>
            <a:lvl2pPr marL="2088166" indent="0">
              <a:buNone/>
              <a:defRPr sz="5500"/>
            </a:lvl2pPr>
            <a:lvl3pPr marL="4176331" indent="0">
              <a:buNone/>
              <a:defRPr sz="4500"/>
            </a:lvl3pPr>
            <a:lvl4pPr marL="6264497" indent="0">
              <a:buNone/>
              <a:defRPr sz="4100"/>
            </a:lvl4pPr>
            <a:lvl5pPr marL="8352663" indent="0">
              <a:buNone/>
              <a:defRPr sz="4100"/>
            </a:lvl5pPr>
            <a:lvl6pPr marL="10440829" indent="0">
              <a:buNone/>
              <a:defRPr sz="4100"/>
            </a:lvl6pPr>
            <a:lvl7pPr marL="12528994" indent="0">
              <a:buNone/>
              <a:defRPr sz="4100"/>
            </a:lvl7pPr>
            <a:lvl8pPr marL="14617161" indent="0">
              <a:buNone/>
              <a:defRPr sz="4100"/>
            </a:lvl8pPr>
            <a:lvl9pPr marL="16705327" indent="0">
              <a:buNone/>
              <a:defRPr sz="41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4293F9F4-7963-4977-BFBF-3BFF11067C93}" type="datetimeFigureOut">
              <a:rPr lang="de-DE" smtClean="0"/>
              <a:pPr/>
              <a:t>25.10.2022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0676652-80F7-47D1-A1A0-5932D9DD7638}"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512174" y="1715790"/>
            <a:ext cx="27219117" cy="7140841"/>
          </a:xfrm>
          <a:prstGeom prst="rect">
            <a:avLst/>
          </a:prstGeom>
        </p:spPr>
        <p:txBody>
          <a:bodyPr vert="horz" lIns="417633" tIns="208817" rIns="417633" bIns="208817" rtlCol="0" anchor="ctr">
            <a:normAutofit/>
          </a:bodyPr>
          <a:lstStyle/>
          <a:p>
            <a:r>
              <a:rPr lang="de-DE"/>
              <a:t>Titelmasterformat durch Klicken bearbeiten</a:t>
            </a:r>
          </a:p>
        </p:txBody>
      </p:sp>
      <p:sp>
        <p:nvSpPr>
          <p:cNvPr id="3" name="Textplatzhalter 2"/>
          <p:cNvSpPr>
            <a:spLocks noGrp="1"/>
          </p:cNvSpPr>
          <p:nvPr>
            <p:ph type="body" idx="1"/>
          </p:nvPr>
        </p:nvSpPr>
        <p:spPr>
          <a:xfrm>
            <a:off x="1512174" y="9997180"/>
            <a:ext cx="27219117" cy="28275744"/>
          </a:xfrm>
          <a:prstGeom prst="rect">
            <a:avLst/>
          </a:prstGeom>
        </p:spPr>
        <p:txBody>
          <a:bodyPr vert="horz" lIns="417633" tIns="208817" rIns="417633" bIns="208817"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1512173" y="39711008"/>
            <a:ext cx="7056808" cy="2281101"/>
          </a:xfrm>
          <a:prstGeom prst="rect">
            <a:avLst/>
          </a:prstGeom>
        </p:spPr>
        <p:txBody>
          <a:bodyPr vert="horz" lIns="417633" tIns="208817" rIns="417633" bIns="208817" rtlCol="0" anchor="ctr"/>
          <a:lstStyle>
            <a:lvl1pPr algn="l">
              <a:defRPr sz="5500">
                <a:solidFill>
                  <a:schemeClr val="tx1">
                    <a:tint val="75000"/>
                  </a:schemeClr>
                </a:solidFill>
              </a:defRPr>
            </a:lvl1pPr>
          </a:lstStyle>
          <a:p>
            <a:fld id="{4293F9F4-7963-4977-BFBF-3BFF11067C93}" type="datetimeFigureOut">
              <a:rPr lang="de-DE" smtClean="0"/>
              <a:pPr/>
              <a:t>25.10.2022</a:t>
            </a:fld>
            <a:endParaRPr lang="de-DE"/>
          </a:p>
        </p:txBody>
      </p:sp>
      <p:sp>
        <p:nvSpPr>
          <p:cNvPr id="5" name="Fußzeilenplatzhalter 4"/>
          <p:cNvSpPr>
            <a:spLocks noGrp="1"/>
          </p:cNvSpPr>
          <p:nvPr>
            <p:ph type="ftr" sz="quarter" idx="3"/>
          </p:nvPr>
        </p:nvSpPr>
        <p:spPr>
          <a:xfrm>
            <a:off x="10333184" y="39711008"/>
            <a:ext cx="9577097" cy="2281101"/>
          </a:xfrm>
          <a:prstGeom prst="rect">
            <a:avLst/>
          </a:prstGeom>
        </p:spPr>
        <p:txBody>
          <a:bodyPr vert="horz" lIns="417633" tIns="208817" rIns="417633" bIns="208817" rtlCol="0" anchor="ctr"/>
          <a:lstStyle>
            <a:lvl1pPr algn="ctr">
              <a:defRPr sz="55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21674482" y="39711008"/>
            <a:ext cx="7056808" cy="2281101"/>
          </a:xfrm>
          <a:prstGeom prst="rect">
            <a:avLst/>
          </a:prstGeom>
        </p:spPr>
        <p:txBody>
          <a:bodyPr vert="horz" lIns="417633" tIns="208817" rIns="417633" bIns="208817" rtlCol="0" anchor="ctr"/>
          <a:lstStyle>
            <a:lvl1pPr algn="r">
              <a:defRPr sz="5500">
                <a:solidFill>
                  <a:schemeClr val="tx1">
                    <a:tint val="75000"/>
                  </a:schemeClr>
                </a:solidFill>
              </a:defRPr>
            </a:lvl1pPr>
          </a:lstStyle>
          <a:p>
            <a:fld id="{20676652-80F7-47D1-A1A0-5932D9DD7638}" type="slidenum">
              <a:rPr lang="de-DE" smtClean="0"/>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331" rtl="0" eaLnBrk="1" latinLnBrk="0" hangingPunct="1">
        <a:spcBef>
          <a:spcPct val="0"/>
        </a:spcBef>
        <a:buNone/>
        <a:defRPr sz="20100" kern="1200">
          <a:solidFill>
            <a:schemeClr val="tx1"/>
          </a:solidFill>
          <a:latin typeface="+mj-lt"/>
          <a:ea typeface="+mj-ea"/>
          <a:cs typeface="+mj-cs"/>
        </a:defRPr>
      </a:lvl1pPr>
    </p:titleStyle>
    <p:bodyStyle>
      <a:lvl1pPr marL="1566125" indent="-1566125" algn="l" defTabSz="4176331"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3270" indent="-1305104" algn="l" defTabSz="4176331" rtl="0" eaLnBrk="1" latinLnBrk="0" hangingPunct="1">
        <a:spcBef>
          <a:spcPct val="20000"/>
        </a:spcBef>
        <a:buFont typeface="Arial" pitchFamily="34" charset="0"/>
        <a:buChar char="–"/>
        <a:defRPr sz="12700" kern="1200">
          <a:solidFill>
            <a:schemeClr val="tx1"/>
          </a:solidFill>
          <a:latin typeface="+mn-lt"/>
          <a:ea typeface="+mn-ea"/>
          <a:cs typeface="+mn-cs"/>
        </a:defRPr>
      </a:lvl2pPr>
      <a:lvl3pPr marL="5220414" indent="-1044083" algn="l" defTabSz="4176331" rtl="0" eaLnBrk="1" latinLnBrk="0" hangingPunct="1">
        <a:spcBef>
          <a:spcPct val="20000"/>
        </a:spcBef>
        <a:buFont typeface="Arial" pitchFamily="34" charset="0"/>
        <a:buChar char="•"/>
        <a:defRPr sz="10900" kern="1200">
          <a:solidFill>
            <a:schemeClr val="tx1"/>
          </a:solidFill>
          <a:latin typeface="+mn-lt"/>
          <a:ea typeface="+mn-ea"/>
          <a:cs typeface="+mn-cs"/>
        </a:defRPr>
      </a:lvl3pPr>
      <a:lvl4pPr marL="7308580"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4pPr>
      <a:lvl5pPr marL="9396746"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5pPr>
      <a:lvl6pPr marL="11484911"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573079"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661244"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749410" indent="-1044083" algn="l" defTabSz="4176331"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de-DE"/>
      </a:defPPr>
      <a:lvl1pPr marL="0" algn="l" defTabSz="4176331" rtl="0" eaLnBrk="1" latinLnBrk="0" hangingPunct="1">
        <a:defRPr sz="8200" kern="1200">
          <a:solidFill>
            <a:schemeClr val="tx1"/>
          </a:solidFill>
          <a:latin typeface="+mn-lt"/>
          <a:ea typeface="+mn-ea"/>
          <a:cs typeface="+mn-cs"/>
        </a:defRPr>
      </a:lvl1pPr>
      <a:lvl2pPr marL="2088166" algn="l" defTabSz="4176331" rtl="0" eaLnBrk="1" latinLnBrk="0" hangingPunct="1">
        <a:defRPr sz="8200" kern="1200">
          <a:solidFill>
            <a:schemeClr val="tx1"/>
          </a:solidFill>
          <a:latin typeface="+mn-lt"/>
          <a:ea typeface="+mn-ea"/>
          <a:cs typeface="+mn-cs"/>
        </a:defRPr>
      </a:lvl2pPr>
      <a:lvl3pPr marL="4176331" algn="l" defTabSz="4176331" rtl="0" eaLnBrk="1" latinLnBrk="0" hangingPunct="1">
        <a:defRPr sz="8200" kern="1200">
          <a:solidFill>
            <a:schemeClr val="tx1"/>
          </a:solidFill>
          <a:latin typeface="+mn-lt"/>
          <a:ea typeface="+mn-ea"/>
          <a:cs typeface="+mn-cs"/>
        </a:defRPr>
      </a:lvl3pPr>
      <a:lvl4pPr marL="6264497" algn="l" defTabSz="4176331" rtl="0" eaLnBrk="1" latinLnBrk="0" hangingPunct="1">
        <a:defRPr sz="8200" kern="1200">
          <a:solidFill>
            <a:schemeClr val="tx1"/>
          </a:solidFill>
          <a:latin typeface="+mn-lt"/>
          <a:ea typeface="+mn-ea"/>
          <a:cs typeface="+mn-cs"/>
        </a:defRPr>
      </a:lvl4pPr>
      <a:lvl5pPr marL="8352663" algn="l" defTabSz="4176331" rtl="0" eaLnBrk="1" latinLnBrk="0" hangingPunct="1">
        <a:defRPr sz="8200" kern="1200">
          <a:solidFill>
            <a:schemeClr val="tx1"/>
          </a:solidFill>
          <a:latin typeface="+mn-lt"/>
          <a:ea typeface="+mn-ea"/>
          <a:cs typeface="+mn-cs"/>
        </a:defRPr>
      </a:lvl5pPr>
      <a:lvl6pPr marL="10440829" algn="l" defTabSz="4176331" rtl="0" eaLnBrk="1" latinLnBrk="0" hangingPunct="1">
        <a:defRPr sz="8200" kern="1200">
          <a:solidFill>
            <a:schemeClr val="tx1"/>
          </a:solidFill>
          <a:latin typeface="+mn-lt"/>
          <a:ea typeface="+mn-ea"/>
          <a:cs typeface="+mn-cs"/>
        </a:defRPr>
      </a:lvl6pPr>
      <a:lvl7pPr marL="12528994" algn="l" defTabSz="4176331" rtl="0" eaLnBrk="1" latinLnBrk="0" hangingPunct="1">
        <a:defRPr sz="8200" kern="1200">
          <a:solidFill>
            <a:schemeClr val="tx1"/>
          </a:solidFill>
          <a:latin typeface="+mn-lt"/>
          <a:ea typeface="+mn-ea"/>
          <a:cs typeface="+mn-cs"/>
        </a:defRPr>
      </a:lvl7pPr>
      <a:lvl8pPr marL="14617161" algn="l" defTabSz="4176331" rtl="0" eaLnBrk="1" latinLnBrk="0" hangingPunct="1">
        <a:defRPr sz="8200" kern="1200">
          <a:solidFill>
            <a:schemeClr val="tx1"/>
          </a:solidFill>
          <a:latin typeface="+mn-lt"/>
          <a:ea typeface="+mn-ea"/>
          <a:cs typeface="+mn-cs"/>
        </a:defRPr>
      </a:lvl8pPr>
      <a:lvl9pPr marL="16705327" algn="l" defTabSz="41763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2.emf"/><Relationship Id="rId3" Type="http://schemas.openxmlformats.org/officeDocument/2006/relationships/hyperlink" Target="http://www.ihi.europa.eu/" TargetMode="External"/><Relationship Id="rId7" Type="http://schemas.openxmlformats.org/officeDocument/2006/relationships/image" Target="../media/image6.png"/><Relationship Id="rId12"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png"/><Relationship Id="rId11" Type="http://schemas.openxmlformats.org/officeDocument/2006/relationships/image" Target="../media/image10.emf"/><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1891682" y="4848284"/>
            <a:ext cx="26809846" cy="3550098"/>
          </a:xfrm>
          <a:prstGeom prst="rect">
            <a:avLst/>
          </a:prstGeom>
          <a:noFill/>
        </p:spPr>
        <p:txBody>
          <a:bodyPr wrap="square" lIns="102005" tIns="51002" rIns="102005" bIns="51002" rtlCol="0">
            <a:spAutoFit/>
          </a:bodyPr>
          <a:lstStyle/>
          <a:p>
            <a:pPr algn="just"/>
            <a:r>
              <a:rPr lang="en-GB" sz="7200" b="1" dirty="0">
                <a:latin typeface="Lucida Sans" panose="020B0602030504020204" pitchFamily="34" charset="0"/>
                <a:cs typeface="Arial" panose="020B0604020202020204" pitchFamily="34" charset="0"/>
              </a:rPr>
              <a:t>General and Scalable Versus Disease-Specific and Targeted: To What Extent Do Generic Outcomes Represent Well-Being?</a:t>
            </a:r>
            <a:r>
              <a:rPr lang="en-GB" sz="8000" b="1" dirty="0">
                <a:latin typeface="Arial" panose="020B0604020202020204" pitchFamily="34" charset="0"/>
                <a:cs typeface="Arial" panose="020B0604020202020204" pitchFamily="34" charset="0"/>
              </a:rPr>
              <a:t>	</a:t>
            </a:r>
            <a:endParaRPr lang="en-GB" sz="8000" dirty="0">
              <a:solidFill>
                <a:srgbClr val="111D4E"/>
              </a:solidFill>
              <a:latin typeface="Georgia" pitchFamily="18" charset="0"/>
            </a:endParaRPr>
          </a:p>
        </p:txBody>
      </p:sp>
      <p:sp>
        <p:nvSpPr>
          <p:cNvPr id="9" name="Textfeld 8"/>
          <p:cNvSpPr txBox="1"/>
          <p:nvPr/>
        </p:nvSpPr>
        <p:spPr>
          <a:xfrm>
            <a:off x="1891682" y="8944659"/>
            <a:ext cx="26503333" cy="1334106"/>
          </a:xfrm>
          <a:prstGeom prst="rect">
            <a:avLst/>
          </a:prstGeom>
          <a:noFill/>
        </p:spPr>
        <p:txBody>
          <a:bodyPr wrap="square" lIns="102005" tIns="51002" rIns="102005" bIns="51002" rtlCol="0">
            <a:spAutoFit/>
          </a:bodyPr>
          <a:lstStyle/>
          <a:p>
            <a:pPr algn="just"/>
            <a:r>
              <a:rPr lang="de-DE" sz="4000" dirty="0" smtClean="0">
                <a:solidFill>
                  <a:srgbClr val="111D4E"/>
                </a:solidFill>
                <a:latin typeface="Lucida Sans" panose="020B0602030504020204" pitchFamily="34" charset="0"/>
                <a:cs typeface="Arial" pitchFamily="34" charset="0"/>
              </a:rPr>
              <a:t>Preston Long</a:t>
            </a:r>
            <a:r>
              <a:rPr lang="de-DE" sz="4000" baseline="30000" dirty="0" smtClean="0">
                <a:solidFill>
                  <a:srgbClr val="111D4E"/>
                </a:solidFill>
                <a:latin typeface="Lucida Sans" panose="020B0602030504020204" pitchFamily="34" charset="0"/>
                <a:cs typeface="Arial" pitchFamily="34" charset="0"/>
              </a:rPr>
              <a:t>1</a:t>
            </a:r>
            <a:r>
              <a:rPr lang="de-DE" sz="4000" dirty="0" smtClean="0">
                <a:solidFill>
                  <a:srgbClr val="111D4E"/>
                </a:solidFill>
                <a:latin typeface="Lucida Sans" panose="020B0602030504020204" pitchFamily="34" charset="0"/>
                <a:cs typeface="Arial" pitchFamily="34" charset="0"/>
              </a:rPr>
              <a:t>, Alize Rogge</a:t>
            </a:r>
            <a:r>
              <a:rPr lang="de-DE" sz="4000" baseline="30000" dirty="0" smtClean="0">
                <a:solidFill>
                  <a:srgbClr val="111D4E"/>
                </a:solidFill>
                <a:latin typeface="Lucida Sans" panose="020B0602030504020204" pitchFamily="34" charset="0"/>
                <a:cs typeface="Arial" pitchFamily="34" charset="0"/>
              </a:rPr>
              <a:t>2</a:t>
            </a:r>
            <a:r>
              <a:rPr lang="de-DE" sz="4000" dirty="0" smtClean="0">
                <a:solidFill>
                  <a:srgbClr val="111D4E"/>
                </a:solidFill>
                <a:latin typeface="Lucida Sans" panose="020B0602030504020204" pitchFamily="34" charset="0"/>
                <a:cs typeface="Arial" pitchFamily="34" charset="0"/>
              </a:rPr>
              <a:t>, Francesco Patalano</a:t>
            </a:r>
            <a:r>
              <a:rPr lang="de-DE" sz="4000" baseline="30000" dirty="0" smtClean="0">
                <a:solidFill>
                  <a:srgbClr val="111D4E"/>
                </a:solidFill>
                <a:latin typeface="Lucida Sans" panose="020B0602030504020204" pitchFamily="34" charset="0"/>
                <a:cs typeface="Arial" pitchFamily="34" charset="0"/>
              </a:rPr>
              <a:t>3</a:t>
            </a:r>
            <a:r>
              <a:rPr lang="de-DE" sz="4000" dirty="0" smtClean="0">
                <a:solidFill>
                  <a:srgbClr val="111D4E"/>
                </a:solidFill>
                <a:latin typeface="Lucida Sans" panose="020B0602030504020204" pitchFamily="34" charset="0"/>
                <a:cs typeface="Arial" pitchFamily="34" charset="0"/>
              </a:rPr>
              <a:t>, </a:t>
            </a:r>
            <a:r>
              <a:rPr lang="de-DE" sz="4000" dirty="0">
                <a:solidFill>
                  <a:srgbClr val="111D4E"/>
                </a:solidFill>
                <a:latin typeface="Lucida Sans" panose="020B0602030504020204" pitchFamily="34" charset="0"/>
                <a:cs typeface="Arial" pitchFamily="34" charset="0"/>
              </a:rPr>
              <a:t>A.H.M. </a:t>
            </a:r>
            <a:r>
              <a:rPr lang="de-DE" sz="4000" dirty="0" smtClean="0">
                <a:solidFill>
                  <a:srgbClr val="111D4E"/>
                </a:solidFill>
                <a:latin typeface="Lucida Sans" panose="020B0602030504020204" pitchFamily="34" charset="0"/>
                <a:cs typeface="Arial" pitchFamily="34" charset="0"/>
              </a:rPr>
              <a:t>Bénard</a:t>
            </a:r>
            <a:r>
              <a:rPr lang="de-DE" sz="4000" baseline="30000" dirty="0" smtClean="0">
                <a:solidFill>
                  <a:srgbClr val="111D4E"/>
                </a:solidFill>
                <a:latin typeface="Lucida Sans" panose="020B0602030504020204" pitchFamily="34" charset="0"/>
                <a:cs typeface="Arial" pitchFamily="34" charset="0"/>
              </a:rPr>
              <a:t>4</a:t>
            </a:r>
            <a:r>
              <a:rPr lang="de-DE" sz="4000" dirty="0" smtClean="0">
                <a:solidFill>
                  <a:srgbClr val="111D4E"/>
                </a:solidFill>
                <a:latin typeface="Lucida Sans" panose="020B0602030504020204" pitchFamily="34" charset="0"/>
                <a:cs typeface="Arial" pitchFamily="34" charset="0"/>
              </a:rPr>
              <a:t>, Ann-Kristin Porth</a:t>
            </a:r>
            <a:r>
              <a:rPr lang="de-DE" sz="4000" baseline="30000" dirty="0" smtClean="0">
                <a:solidFill>
                  <a:srgbClr val="111D4E"/>
                </a:solidFill>
                <a:latin typeface="Lucida Sans" panose="020B0602030504020204" pitchFamily="34" charset="0"/>
                <a:cs typeface="Arial" pitchFamily="34" charset="0"/>
              </a:rPr>
              <a:t>5</a:t>
            </a:r>
            <a:r>
              <a:rPr lang="de-DE" sz="4000" dirty="0" smtClean="0">
                <a:solidFill>
                  <a:srgbClr val="111D4E"/>
                </a:solidFill>
                <a:latin typeface="Lucida Sans" panose="020B0602030504020204" pitchFamily="34" charset="0"/>
                <a:cs typeface="Arial" pitchFamily="34" charset="0"/>
              </a:rPr>
              <a:t>, Liselotte Fierens</a:t>
            </a:r>
            <a:r>
              <a:rPr lang="de-DE" sz="4000" baseline="30000" dirty="0" smtClean="0">
                <a:solidFill>
                  <a:srgbClr val="111D4E"/>
                </a:solidFill>
                <a:latin typeface="Lucida Sans" panose="020B0602030504020204" pitchFamily="34" charset="0"/>
                <a:cs typeface="Arial" pitchFamily="34" charset="0"/>
              </a:rPr>
              <a:t>6</a:t>
            </a:r>
            <a:r>
              <a:rPr lang="de-DE" sz="4000" dirty="0" smtClean="0">
                <a:solidFill>
                  <a:srgbClr val="111D4E"/>
                </a:solidFill>
                <a:latin typeface="Lucida Sans" panose="020B0602030504020204" pitchFamily="34" charset="0"/>
                <a:cs typeface="Arial" pitchFamily="34" charset="0"/>
              </a:rPr>
              <a:t>, Alexandra Kautzky-Willer</a:t>
            </a:r>
            <a:r>
              <a:rPr lang="de-DE" sz="4000" baseline="30000" dirty="0" smtClean="0">
                <a:solidFill>
                  <a:srgbClr val="111D4E"/>
                </a:solidFill>
                <a:latin typeface="Lucida Sans" panose="020B0602030504020204" pitchFamily="34" charset="0"/>
                <a:cs typeface="Arial" pitchFamily="34" charset="0"/>
              </a:rPr>
              <a:t>5</a:t>
            </a:r>
            <a:r>
              <a:rPr lang="de-DE" sz="4000" dirty="0" smtClean="0">
                <a:solidFill>
                  <a:srgbClr val="111D4E"/>
                </a:solidFill>
                <a:latin typeface="Lucida Sans" panose="020B0602030504020204" pitchFamily="34" charset="0"/>
                <a:cs typeface="Arial" pitchFamily="34" charset="0"/>
              </a:rPr>
              <a:t>, Melpomeni Styliadou</a:t>
            </a:r>
            <a:r>
              <a:rPr lang="de-DE" sz="4000" baseline="30000" dirty="0" smtClean="0">
                <a:solidFill>
                  <a:srgbClr val="111D4E"/>
                </a:solidFill>
                <a:latin typeface="Lucida Sans" panose="020B0602030504020204" pitchFamily="34" charset="0"/>
                <a:cs typeface="Arial" pitchFamily="34" charset="0"/>
              </a:rPr>
              <a:t>7</a:t>
            </a:r>
            <a:r>
              <a:rPr lang="de-DE" sz="4000" dirty="0" smtClean="0">
                <a:solidFill>
                  <a:srgbClr val="111D4E"/>
                </a:solidFill>
                <a:latin typeface="Lucida Sans" panose="020B0602030504020204" pitchFamily="34" charset="0"/>
                <a:cs typeface="Arial" pitchFamily="34" charset="0"/>
              </a:rPr>
              <a:t>, Tanja Stamm</a:t>
            </a:r>
            <a:r>
              <a:rPr lang="de-DE" sz="4000" baseline="30000" dirty="0">
                <a:solidFill>
                  <a:srgbClr val="111D4E"/>
                </a:solidFill>
                <a:latin typeface="Lucida Sans" panose="020B0602030504020204" pitchFamily="34" charset="0"/>
                <a:cs typeface="Arial" pitchFamily="34" charset="0"/>
              </a:rPr>
              <a:t>1</a:t>
            </a:r>
            <a:endParaRPr lang="de-DE" sz="4000" dirty="0">
              <a:solidFill>
                <a:srgbClr val="111D4E"/>
              </a:solidFill>
              <a:latin typeface="Lucida Sans" panose="020B0602030504020204" pitchFamily="34" charset="0"/>
              <a:cs typeface="Arial" pitchFamily="34" charset="0"/>
            </a:endParaRPr>
          </a:p>
        </p:txBody>
      </p:sp>
      <p:sp>
        <p:nvSpPr>
          <p:cNvPr id="11" name="Textfeld 10"/>
          <p:cNvSpPr txBox="1"/>
          <p:nvPr/>
        </p:nvSpPr>
        <p:spPr>
          <a:xfrm>
            <a:off x="1891682" y="10448429"/>
            <a:ext cx="27075940" cy="2257436"/>
          </a:xfrm>
          <a:prstGeom prst="rect">
            <a:avLst/>
          </a:prstGeom>
          <a:noFill/>
        </p:spPr>
        <p:txBody>
          <a:bodyPr wrap="square" lIns="102005" tIns="51002" rIns="102005" bIns="51002" rtlCol="0">
            <a:spAutoFit/>
          </a:bodyPr>
          <a:lstStyle/>
          <a:p>
            <a:pPr algn="just"/>
            <a:r>
              <a:rPr lang="de-DE" sz="2800" b="1" dirty="0" smtClean="0">
                <a:solidFill>
                  <a:srgbClr val="111D4E"/>
                </a:solidFill>
                <a:latin typeface="Lucida Sans" pitchFamily="34" charset="0"/>
                <a:cs typeface="Arial" pitchFamily="34" charset="0"/>
              </a:rPr>
              <a:t>1</a:t>
            </a:r>
            <a:r>
              <a:rPr lang="de-DE" sz="2800" dirty="0" smtClean="0">
                <a:solidFill>
                  <a:srgbClr val="111D4E"/>
                </a:solidFill>
                <a:latin typeface="Lucida Sans" pitchFamily="34" charset="0"/>
                <a:cs typeface="Arial" pitchFamily="34" charset="0"/>
              </a:rPr>
              <a:t> Institute </a:t>
            </a:r>
            <a:r>
              <a:rPr lang="de-DE" sz="2800" dirty="0">
                <a:solidFill>
                  <a:srgbClr val="111D4E"/>
                </a:solidFill>
                <a:latin typeface="Lucida Sans" pitchFamily="34" charset="0"/>
                <a:cs typeface="Arial" pitchFamily="34" charset="0"/>
              </a:rPr>
              <a:t>of Outcomes Research, Center of Medical Statistics, Informatics and Intelligent Systems, Medical University of Vienna</a:t>
            </a:r>
            <a:r>
              <a:rPr lang="en-US" sz="2800" dirty="0" smtClean="0">
                <a:solidFill>
                  <a:srgbClr val="111D4E"/>
                </a:solidFill>
                <a:latin typeface="Lucida Sans" pitchFamily="34" charset="0"/>
                <a:cs typeface="Arial" pitchFamily="34" charset="0"/>
              </a:rPr>
              <a:t>, </a:t>
            </a:r>
            <a:r>
              <a:rPr lang="en-US" sz="2800" b="1" dirty="0" smtClean="0">
                <a:solidFill>
                  <a:srgbClr val="111D4E"/>
                </a:solidFill>
                <a:latin typeface="Lucida Sans" pitchFamily="34" charset="0"/>
                <a:cs typeface="Arial" pitchFamily="34" charset="0"/>
              </a:rPr>
              <a:t>2</a:t>
            </a:r>
            <a:r>
              <a:rPr lang="en-US" sz="2800" dirty="0" smtClean="0">
                <a:solidFill>
                  <a:srgbClr val="111D4E"/>
                </a:solidFill>
                <a:latin typeface="Lucida Sans" pitchFamily="34" charset="0"/>
                <a:cs typeface="Arial" pitchFamily="34" charset="0"/>
              </a:rPr>
              <a:t> </a:t>
            </a:r>
            <a:r>
              <a:rPr lang="de-DE" sz="2800" dirty="0">
                <a:solidFill>
                  <a:srgbClr val="111D4E"/>
                </a:solidFill>
                <a:latin typeface="Lucida Sans" pitchFamily="34" charset="0"/>
                <a:cs typeface="Arial" pitchFamily="34" charset="0"/>
              </a:rPr>
              <a:t>Charité Berlin</a:t>
            </a:r>
            <a:r>
              <a:rPr lang="en-US" sz="2800" dirty="0" smtClean="0">
                <a:solidFill>
                  <a:srgbClr val="111D4E"/>
                </a:solidFill>
                <a:latin typeface="Lucida Sans" pitchFamily="34" charset="0"/>
                <a:cs typeface="Arial" pitchFamily="34" charset="0"/>
              </a:rPr>
              <a:t>, </a:t>
            </a:r>
            <a:r>
              <a:rPr lang="en-US" sz="2800" b="1" dirty="0" smtClean="0">
                <a:solidFill>
                  <a:srgbClr val="111D4E"/>
                </a:solidFill>
                <a:latin typeface="Lucida Sans" pitchFamily="34" charset="0"/>
                <a:cs typeface="Arial" pitchFamily="34" charset="0"/>
              </a:rPr>
              <a:t>3</a:t>
            </a:r>
            <a:r>
              <a:rPr lang="en-US" sz="2800" dirty="0" smtClean="0">
                <a:solidFill>
                  <a:srgbClr val="111D4E"/>
                </a:solidFill>
                <a:latin typeface="Lucida Sans" pitchFamily="34" charset="0"/>
                <a:cs typeface="Arial" pitchFamily="34" charset="0"/>
              </a:rPr>
              <a:t> </a:t>
            </a:r>
            <a:r>
              <a:rPr lang="en-US" sz="2800" dirty="0">
                <a:solidFill>
                  <a:srgbClr val="111D4E"/>
                </a:solidFill>
                <a:latin typeface="Lucida Sans" pitchFamily="34" charset="0"/>
                <a:cs typeface="Arial" pitchFamily="34" charset="0"/>
              </a:rPr>
              <a:t>Novartis Pharma AG, Basel, Switzerland</a:t>
            </a:r>
            <a:r>
              <a:rPr lang="en-US" sz="2800" dirty="0" smtClean="0">
                <a:solidFill>
                  <a:srgbClr val="111D4E"/>
                </a:solidFill>
                <a:latin typeface="Lucida Sans" pitchFamily="34" charset="0"/>
                <a:cs typeface="Arial" pitchFamily="34" charset="0"/>
              </a:rPr>
              <a:t>, </a:t>
            </a:r>
            <a:r>
              <a:rPr lang="en-US" sz="2800" b="1" dirty="0" smtClean="0">
                <a:solidFill>
                  <a:srgbClr val="111D4E"/>
                </a:solidFill>
                <a:latin typeface="Lucida Sans" pitchFamily="34" charset="0"/>
                <a:cs typeface="Arial" pitchFamily="34" charset="0"/>
              </a:rPr>
              <a:t>4</a:t>
            </a:r>
            <a:r>
              <a:rPr lang="en-US" sz="2800" dirty="0" smtClean="0">
                <a:solidFill>
                  <a:srgbClr val="111D4E"/>
                </a:solidFill>
                <a:latin typeface="Lucida Sans" pitchFamily="34" charset="0"/>
                <a:cs typeface="Arial" pitchFamily="34" charset="0"/>
              </a:rPr>
              <a:t> </a:t>
            </a:r>
            <a:r>
              <a:rPr lang="en-US" sz="2800" dirty="0" err="1">
                <a:solidFill>
                  <a:srgbClr val="111D4E"/>
                </a:solidFill>
                <a:latin typeface="Lucida Sans" pitchFamily="34" charset="0"/>
                <a:cs typeface="Arial" pitchFamily="34" charset="0"/>
              </a:rPr>
              <a:t>Vall</a:t>
            </a:r>
            <a:r>
              <a:rPr lang="en-US" sz="2800" dirty="0">
                <a:solidFill>
                  <a:srgbClr val="111D4E"/>
                </a:solidFill>
                <a:latin typeface="Lucida Sans" pitchFamily="34" charset="0"/>
                <a:cs typeface="Arial" pitchFamily="34" charset="0"/>
              </a:rPr>
              <a:t> </a:t>
            </a:r>
            <a:r>
              <a:rPr lang="en-US" sz="2800" dirty="0" err="1">
                <a:solidFill>
                  <a:srgbClr val="111D4E"/>
                </a:solidFill>
                <a:latin typeface="Lucida Sans" pitchFamily="34" charset="0"/>
                <a:cs typeface="Arial" pitchFamily="34" charset="0"/>
              </a:rPr>
              <a:t>d’Hebron</a:t>
            </a:r>
            <a:r>
              <a:rPr lang="en-US" sz="2800" dirty="0">
                <a:solidFill>
                  <a:srgbClr val="111D4E"/>
                </a:solidFill>
                <a:latin typeface="Lucida Sans" pitchFamily="34" charset="0"/>
                <a:cs typeface="Arial" pitchFamily="34" charset="0"/>
              </a:rPr>
              <a:t> University Hospital, Barcelona, Spain</a:t>
            </a:r>
            <a:r>
              <a:rPr lang="en-US" sz="2800" dirty="0" smtClean="0">
                <a:solidFill>
                  <a:srgbClr val="111D4E"/>
                </a:solidFill>
                <a:latin typeface="Lucida Sans" pitchFamily="34" charset="0"/>
                <a:cs typeface="Arial" pitchFamily="34" charset="0"/>
              </a:rPr>
              <a:t>, </a:t>
            </a:r>
            <a:r>
              <a:rPr lang="en-US" sz="2800" b="1" dirty="0" smtClean="0">
                <a:solidFill>
                  <a:srgbClr val="111D4E"/>
                </a:solidFill>
                <a:latin typeface="Lucida Sans" pitchFamily="34" charset="0"/>
                <a:cs typeface="Arial" pitchFamily="34" charset="0"/>
              </a:rPr>
              <a:t>5</a:t>
            </a:r>
            <a:r>
              <a:rPr lang="en-US" sz="2800" dirty="0" smtClean="0">
                <a:solidFill>
                  <a:srgbClr val="111D4E"/>
                </a:solidFill>
                <a:latin typeface="Lucida Sans" pitchFamily="34" charset="0"/>
                <a:cs typeface="Arial" pitchFamily="34" charset="0"/>
              </a:rPr>
              <a:t> </a:t>
            </a:r>
            <a:r>
              <a:rPr lang="en-GB" sz="2800" dirty="0">
                <a:solidFill>
                  <a:srgbClr val="111D4E"/>
                </a:solidFill>
                <a:latin typeface="Lucida Sans" pitchFamily="34" charset="0"/>
                <a:cs typeface="Arial" pitchFamily="34" charset="0"/>
              </a:rPr>
              <a:t>Clinical Division of Endocrinology and Metabolism</a:t>
            </a:r>
            <a:r>
              <a:rPr lang="en-US" sz="2800" dirty="0" smtClean="0">
                <a:solidFill>
                  <a:srgbClr val="111D4E"/>
                </a:solidFill>
                <a:latin typeface="Lucida Sans" pitchFamily="34" charset="0"/>
                <a:cs typeface="Arial" pitchFamily="34" charset="0"/>
              </a:rPr>
              <a:t>, </a:t>
            </a:r>
            <a:r>
              <a:rPr lang="de-DE" sz="2800" dirty="0" smtClean="0">
                <a:solidFill>
                  <a:srgbClr val="111D4E"/>
                </a:solidFill>
                <a:latin typeface="Lucida Sans" pitchFamily="34" charset="0"/>
                <a:cs typeface="Arial" pitchFamily="34" charset="0"/>
              </a:rPr>
              <a:t>Medical </a:t>
            </a:r>
            <a:r>
              <a:rPr lang="de-DE" sz="2800" dirty="0">
                <a:solidFill>
                  <a:srgbClr val="111D4E"/>
                </a:solidFill>
                <a:latin typeface="Lucida Sans" pitchFamily="34" charset="0"/>
                <a:cs typeface="Arial" pitchFamily="34" charset="0"/>
              </a:rPr>
              <a:t>University of Vienna, </a:t>
            </a:r>
            <a:r>
              <a:rPr lang="de-DE" sz="2800" b="1" dirty="0">
                <a:solidFill>
                  <a:srgbClr val="111D4E"/>
                </a:solidFill>
                <a:latin typeface="Lucida Sans" pitchFamily="34" charset="0"/>
                <a:cs typeface="Arial" pitchFamily="34" charset="0"/>
              </a:rPr>
              <a:t>6</a:t>
            </a:r>
            <a:r>
              <a:rPr lang="de-DE" sz="2800" dirty="0">
                <a:solidFill>
                  <a:srgbClr val="111D4E"/>
                </a:solidFill>
                <a:latin typeface="Lucida Sans" pitchFamily="34" charset="0"/>
                <a:cs typeface="Arial" pitchFamily="34" charset="0"/>
              </a:rPr>
              <a:t> </a:t>
            </a:r>
            <a:r>
              <a:rPr lang="de-DE" sz="2800" dirty="0" smtClean="0">
                <a:solidFill>
                  <a:srgbClr val="111D4E"/>
                </a:solidFill>
                <a:latin typeface="Lucida Sans" pitchFamily="34" charset="0"/>
                <a:cs typeface="Arial" pitchFamily="34" charset="0"/>
              </a:rPr>
              <a:t>KU Leuven</a:t>
            </a:r>
            <a:r>
              <a:rPr lang="de-DE" sz="2800" dirty="0">
                <a:solidFill>
                  <a:srgbClr val="111D4E"/>
                </a:solidFill>
                <a:latin typeface="Lucida Sans" pitchFamily="34" charset="0"/>
                <a:cs typeface="Arial" pitchFamily="34" charset="0"/>
              </a:rPr>
              <a:t>, Heist-op-den-Berg, Belgium, </a:t>
            </a:r>
            <a:r>
              <a:rPr lang="de-DE" sz="2800" b="1" dirty="0">
                <a:solidFill>
                  <a:srgbClr val="111D4E"/>
                </a:solidFill>
                <a:latin typeface="Lucida Sans" pitchFamily="34" charset="0"/>
                <a:cs typeface="Arial" pitchFamily="34" charset="0"/>
              </a:rPr>
              <a:t>7</a:t>
            </a:r>
            <a:r>
              <a:rPr lang="de-DE" sz="2800" dirty="0" smtClean="0">
                <a:solidFill>
                  <a:srgbClr val="111D4E"/>
                </a:solidFill>
                <a:latin typeface="Lucida Sans" pitchFamily="34" charset="0"/>
                <a:cs typeface="Arial" pitchFamily="34" charset="0"/>
              </a:rPr>
              <a:t> Takeda</a:t>
            </a:r>
            <a:r>
              <a:rPr lang="de-DE" sz="2800" dirty="0">
                <a:solidFill>
                  <a:srgbClr val="111D4E"/>
                </a:solidFill>
                <a:latin typeface="Lucida Sans" pitchFamily="34" charset="0"/>
                <a:cs typeface="Arial" pitchFamily="34" charset="0"/>
              </a:rPr>
              <a:t>, Zurich, Switzerland</a:t>
            </a:r>
          </a:p>
          <a:p>
            <a:pPr algn="just"/>
            <a:endParaRPr lang="de-DE" sz="2800" dirty="0">
              <a:solidFill>
                <a:srgbClr val="111D4E"/>
              </a:solidFill>
              <a:latin typeface="Lucida Sans" pitchFamily="34" charset="0"/>
              <a:cs typeface="Arial" pitchFamily="34" charset="0"/>
            </a:endParaRPr>
          </a:p>
          <a:p>
            <a:pPr algn="just"/>
            <a:endParaRPr lang="en-US" sz="2800" dirty="0">
              <a:solidFill>
                <a:srgbClr val="111D4E"/>
              </a:solidFill>
              <a:latin typeface="Lucida Sans" pitchFamily="34" charset="0"/>
              <a:cs typeface="Arial" pitchFamily="34" charset="0"/>
            </a:endParaRPr>
          </a:p>
        </p:txBody>
      </p:sp>
      <p:sp>
        <p:nvSpPr>
          <p:cNvPr id="51" name="Rechteck 20">
            <a:extLst>
              <a:ext uri="{FF2B5EF4-FFF2-40B4-BE49-F238E27FC236}">
                <a16:creationId xmlns:a16="http://schemas.microsoft.com/office/drawing/2014/main" id="{419E975C-0AB5-F9A1-0C92-B22D09DD5558}"/>
              </a:ext>
            </a:extLst>
          </p:cNvPr>
          <p:cNvSpPr/>
          <p:nvPr/>
        </p:nvSpPr>
        <p:spPr>
          <a:xfrm>
            <a:off x="691721" y="13284260"/>
            <a:ext cx="28860019" cy="9291142"/>
          </a:xfrm>
          <a:prstGeom prst="rect">
            <a:avLst/>
          </a:prstGeom>
          <a:solidFill>
            <a:srgbClr val="5FB4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50000"/>
              </a:lnSpc>
            </a:pPr>
            <a:r>
              <a:rPr lang="en-GB" sz="3600" dirty="0">
                <a:latin typeface="Arial" panose="020B0604020202020204" pitchFamily="34" charset="0"/>
                <a:cs typeface="Arial" panose="020B0604020202020204" pitchFamily="34" charset="0"/>
              </a:rPr>
              <a:t>Patient-reported outcomes (PROs) constitute an integral part of health outcome measurement and are</a:t>
            </a:r>
          </a:p>
          <a:p>
            <a:pPr algn="ctr">
              <a:lnSpc>
                <a:spcPct val="150000"/>
              </a:lnSpc>
            </a:pPr>
            <a:r>
              <a:rPr lang="en-GB" sz="3600" dirty="0">
                <a:latin typeface="Arial" panose="020B0604020202020204" pitchFamily="34" charset="0"/>
                <a:cs typeface="Arial" panose="020B0604020202020204" pitchFamily="34" charset="0"/>
              </a:rPr>
              <a:t>an essential component in the implementation of value-based care. However, no widely agreed</a:t>
            </a:r>
          </a:p>
          <a:p>
            <a:pPr algn="ctr">
              <a:lnSpc>
                <a:spcPct val="150000"/>
              </a:lnSpc>
            </a:pPr>
            <a:r>
              <a:rPr lang="en-GB" sz="3600" dirty="0">
                <a:latin typeface="Arial" panose="020B0604020202020204" pitchFamily="34" charset="0"/>
                <a:cs typeface="Arial" panose="020B0604020202020204" pitchFamily="34" charset="0"/>
              </a:rPr>
              <a:t>consensus exists on patient-reported outcomes that could be measured across diseases, thus allowing</a:t>
            </a:r>
          </a:p>
          <a:p>
            <a:pPr algn="ctr">
              <a:lnSpc>
                <a:spcPct val="150000"/>
              </a:lnSpc>
            </a:pPr>
            <a:r>
              <a:rPr lang="en-GB" sz="3600" dirty="0">
                <a:latin typeface="Arial" panose="020B0604020202020204" pitchFamily="34" charset="0"/>
                <a:cs typeface="Arial" panose="020B0604020202020204" pitchFamily="34" charset="0"/>
              </a:rPr>
              <a:t>for better comparability of outcome states between diseases and across the life course of individuals.</a:t>
            </a:r>
          </a:p>
          <a:p>
            <a:pPr algn="ctr">
              <a:lnSpc>
                <a:spcPct val="150000"/>
              </a:lnSpc>
            </a:pPr>
            <a:r>
              <a:rPr lang="en-GB" sz="3600" dirty="0">
                <a:latin typeface="Arial" panose="020B0604020202020204" pitchFamily="34" charset="0"/>
                <a:cs typeface="Arial" panose="020B0604020202020204" pitchFamily="34" charset="0"/>
              </a:rPr>
              <a:t>Generic outcomes could also be applicable throughout the life cycle of medical interventions and</a:t>
            </a:r>
          </a:p>
          <a:p>
            <a:pPr algn="ctr">
              <a:lnSpc>
                <a:spcPct val="150000"/>
              </a:lnSpc>
            </a:pPr>
            <a:r>
              <a:rPr lang="en-GB" sz="3600" dirty="0">
                <a:latin typeface="Arial" panose="020B0604020202020204" pitchFamily="34" charset="0"/>
                <a:cs typeface="Arial" panose="020B0604020202020204" pitchFamily="34" charset="0"/>
              </a:rPr>
              <a:t>reduce a potential overburdening of multi-morbid patients with too many questionnaires</a:t>
            </a:r>
            <a:r>
              <a:rPr lang="en-GB" sz="3600" dirty="0" smtClean="0">
                <a:latin typeface="Arial" panose="020B0604020202020204" pitchFamily="34" charset="0"/>
                <a:cs typeface="Arial" panose="020B0604020202020204" pitchFamily="34" charset="0"/>
              </a:rPr>
              <a:t>.</a:t>
            </a:r>
          </a:p>
          <a:p>
            <a:pPr algn="ctr">
              <a:lnSpc>
                <a:spcPct val="150000"/>
              </a:lnSpc>
            </a:pPr>
            <a:endParaRPr lang="en-GB" sz="2800" dirty="0">
              <a:latin typeface="Arial" panose="020B0604020202020204" pitchFamily="34" charset="0"/>
              <a:cs typeface="Arial" panose="020B0604020202020204" pitchFamily="34" charset="0"/>
            </a:endParaRPr>
          </a:p>
          <a:p>
            <a:pPr algn="ctr">
              <a:lnSpc>
                <a:spcPct val="150000"/>
              </a:lnSpc>
            </a:pPr>
            <a:r>
              <a:rPr lang="en-GB" sz="3600" b="1" dirty="0">
                <a:latin typeface="Arial" panose="020B0604020202020204" pitchFamily="34" charset="0"/>
                <a:cs typeface="Arial" panose="020B0604020202020204" pitchFamily="34" charset="0"/>
              </a:rPr>
              <a:t>Aim: To develop an international, multi-stakeholder consensus on generic, patient-reported outcome</a:t>
            </a:r>
          </a:p>
          <a:p>
            <a:pPr algn="ctr">
              <a:lnSpc>
                <a:spcPct val="150000"/>
              </a:lnSpc>
            </a:pPr>
            <a:r>
              <a:rPr lang="en-GB" sz="3600" b="1" dirty="0">
                <a:latin typeface="Arial" panose="020B0604020202020204" pitchFamily="34" charset="0"/>
                <a:cs typeface="Arial" panose="020B0604020202020204" pitchFamily="34" charset="0"/>
              </a:rPr>
              <a:t>measurement and assess potential latent underlying factors.</a:t>
            </a:r>
          </a:p>
        </p:txBody>
      </p:sp>
      <p:sp>
        <p:nvSpPr>
          <p:cNvPr id="56" name="TextBox 55">
            <a:extLst>
              <a:ext uri="{FF2B5EF4-FFF2-40B4-BE49-F238E27FC236}">
                <a16:creationId xmlns:a16="http://schemas.microsoft.com/office/drawing/2014/main" id="{0D48DA2B-A0F3-6AF2-8AE7-21572BE1A94C}"/>
              </a:ext>
            </a:extLst>
          </p:cNvPr>
          <p:cNvSpPr txBox="1"/>
          <p:nvPr/>
        </p:nvSpPr>
        <p:spPr>
          <a:xfrm>
            <a:off x="1222601" y="40760054"/>
            <a:ext cx="26741276" cy="1132999"/>
          </a:xfrm>
          <a:prstGeom prst="rect">
            <a:avLst/>
          </a:prstGeom>
          <a:noFill/>
        </p:spPr>
        <p:txBody>
          <a:bodyPr wrap="square" lIns="0" tIns="0" rIns="0" bIns="0" rtlCol="0">
            <a:spAutoFit/>
          </a:bodyPr>
          <a:lstStyle/>
          <a:p>
            <a:pPr algn="just"/>
            <a:r>
              <a:rPr lang="en-GB" sz="2000" dirty="0">
                <a:solidFill>
                  <a:srgbClr val="262E6A"/>
                </a:solidFill>
                <a:latin typeface="Arial" panose="020B0604020202020204" pitchFamily="34" charset="0"/>
                <a:cs typeface="Arial" panose="020B0604020202020204" pitchFamily="34" charset="0"/>
              </a:rPr>
              <a:t>H2O has received funding from the Innovative Medicines Initiative 2 Joint Undertaking under grant agreement No 945345. This Joint Undertaking receives support from the European Union’s Horizon 2020 research and innovation programme and EFPIA and Trial Nation and JDRF. </a:t>
            </a:r>
            <a:r>
              <a:rPr lang="en-GB" sz="2000" dirty="0">
                <a:solidFill>
                  <a:srgbClr val="262E6A"/>
                </a:solidFill>
                <a:latin typeface="Arial" panose="020B0604020202020204" pitchFamily="34" charset="0"/>
                <a:cs typeface="Arial" panose="020B0604020202020204" pitchFamily="34" charset="0"/>
                <a:hlinkClick r:id="rId3"/>
              </a:rPr>
              <a:t>http://www.ihi.europa.eu</a:t>
            </a:r>
            <a:r>
              <a:rPr lang="en-GB" sz="2000" dirty="0">
                <a:solidFill>
                  <a:srgbClr val="262E6A"/>
                </a:solidFill>
                <a:latin typeface="Arial" panose="020B0604020202020204" pitchFamily="34" charset="0"/>
                <a:cs typeface="Arial" panose="020B0604020202020204" pitchFamily="34" charset="0"/>
              </a:rPr>
              <a:t> DISCLAIMER: this poster reflects only the author’s view. Neither IMI, nor EFPIA, nor the European Commission, nor the JU are liable for any use that may be made of the information it contains. </a:t>
            </a:r>
          </a:p>
          <a:p>
            <a:pPr algn="just"/>
            <a:endParaRPr lang="en-GB" sz="2800" dirty="0">
              <a:solidFill>
                <a:srgbClr val="262E6A"/>
              </a:solidFill>
              <a:latin typeface="Arial" panose="020B0604020202020204" pitchFamily="34" charset="0"/>
              <a:cs typeface="Arial" panose="020B0604020202020204" pitchFamily="34" charset="0"/>
            </a:endParaRPr>
          </a:p>
        </p:txBody>
      </p:sp>
      <p:grpSp>
        <p:nvGrpSpPr>
          <p:cNvPr id="57" name="Gruppieren 18">
            <a:extLst>
              <a:ext uri="{FF2B5EF4-FFF2-40B4-BE49-F238E27FC236}">
                <a16:creationId xmlns:a16="http://schemas.microsoft.com/office/drawing/2014/main" id="{E6A3DCB2-4678-02AF-2254-596764636C05}"/>
              </a:ext>
            </a:extLst>
          </p:cNvPr>
          <p:cNvGrpSpPr>
            <a:grpSpLocks noChangeAspect="1"/>
          </p:cNvGrpSpPr>
          <p:nvPr/>
        </p:nvGrpSpPr>
        <p:grpSpPr>
          <a:xfrm>
            <a:off x="9780016" y="3380320"/>
            <a:ext cx="12024936" cy="955944"/>
            <a:chOff x="20237541" y="26182548"/>
            <a:chExt cx="14831062" cy="1193101"/>
          </a:xfrm>
        </p:grpSpPr>
        <p:pic>
          <p:nvPicPr>
            <p:cNvPr id="58" name="Grafik 7">
              <a:extLst>
                <a:ext uri="{FF2B5EF4-FFF2-40B4-BE49-F238E27FC236}">
                  <a16:creationId xmlns:a16="http://schemas.microsoft.com/office/drawing/2014/main" id="{EF460B85-829C-5A41-4F36-CD31236955F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237541" y="26197359"/>
              <a:ext cx="3661678" cy="1125203"/>
            </a:xfrm>
            <a:prstGeom prst="rect">
              <a:avLst/>
            </a:prstGeom>
          </p:spPr>
        </p:pic>
        <p:pic>
          <p:nvPicPr>
            <p:cNvPr id="59" name="Grafik 8">
              <a:extLst>
                <a:ext uri="{FF2B5EF4-FFF2-40B4-BE49-F238E27FC236}">
                  <a16:creationId xmlns:a16="http://schemas.microsoft.com/office/drawing/2014/main" id="{A50D8B7D-7EEA-A597-98D2-8D7A089B391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139053" y="26182548"/>
              <a:ext cx="2020385" cy="1186162"/>
            </a:xfrm>
            <a:prstGeom prst="rect">
              <a:avLst/>
            </a:prstGeom>
          </p:spPr>
        </p:pic>
        <p:pic>
          <p:nvPicPr>
            <p:cNvPr id="60" name="Grafik 10">
              <a:extLst>
                <a:ext uri="{FF2B5EF4-FFF2-40B4-BE49-F238E27FC236}">
                  <a16:creationId xmlns:a16="http://schemas.microsoft.com/office/drawing/2014/main" id="{28AE21BA-B040-8755-90B3-8BCF2CB9BAD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715477" y="26435310"/>
              <a:ext cx="3353126" cy="840877"/>
            </a:xfrm>
            <a:prstGeom prst="rect">
              <a:avLst/>
            </a:prstGeom>
          </p:spPr>
        </p:pic>
        <p:pic>
          <p:nvPicPr>
            <p:cNvPr id="61" name="Grafik 16">
              <a:extLst>
                <a:ext uri="{FF2B5EF4-FFF2-40B4-BE49-F238E27FC236}">
                  <a16:creationId xmlns:a16="http://schemas.microsoft.com/office/drawing/2014/main" id="{A4185289-04F2-3D8D-91EA-6E3FC68290F5}"/>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14301" t="31433" r="12683" b="34668"/>
            <a:stretch/>
          </p:blipFill>
          <p:spPr>
            <a:xfrm>
              <a:off x="28350885" y="26332912"/>
              <a:ext cx="3176336" cy="1042737"/>
            </a:xfrm>
            <a:prstGeom prst="rect">
              <a:avLst/>
            </a:prstGeom>
          </p:spPr>
        </p:pic>
        <p:pic>
          <p:nvPicPr>
            <p:cNvPr id="62" name="Grafik 17">
              <a:extLst>
                <a:ext uri="{FF2B5EF4-FFF2-40B4-BE49-F238E27FC236}">
                  <a16:creationId xmlns:a16="http://schemas.microsoft.com/office/drawing/2014/main" id="{BD449D5E-E3EF-B72F-515F-D83C9BEAF28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6453432" y="26287553"/>
              <a:ext cx="1621049" cy="1081157"/>
            </a:xfrm>
            <a:prstGeom prst="rect">
              <a:avLst/>
            </a:prstGeom>
          </p:spPr>
        </p:pic>
      </p:grpSp>
      <p:pic>
        <p:nvPicPr>
          <p:cNvPr id="63" name="Picture 9">
            <a:extLst>
              <a:ext uri="{FF2B5EF4-FFF2-40B4-BE49-F238E27FC236}">
                <a16:creationId xmlns:a16="http://schemas.microsoft.com/office/drawing/2014/main" id="{14B8D10F-33D1-4AAF-11CF-4B158E2EAA42}"/>
              </a:ext>
            </a:extLst>
          </p:cNvPr>
          <p:cNvPicPr>
            <a:picLocks noChangeAspect="1"/>
          </p:cNvPicPr>
          <p:nvPr/>
        </p:nvPicPr>
        <p:blipFill>
          <a:blip r:embed="rId9"/>
          <a:stretch>
            <a:fillRect/>
          </a:stretch>
        </p:blipFill>
        <p:spPr>
          <a:xfrm>
            <a:off x="22456147" y="1546196"/>
            <a:ext cx="6904247" cy="2264605"/>
          </a:xfrm>
          <a:prstGeom prst="rect">
            <a:avLst/>
          </a:prstGeom>
        </p:spPr>
      </p:pic>
      <p:sp>
        <p:nvSpPr>
          <p:cNvPr id="72" name="Textfeld 14">
            <a:extLst>
              <a:ext uri="{FF2B5EF4-FFF2-40B4-BE49-F238E27FC236}">
                <a16:creationId xmlns:a16="http://schemas.microsoft.com/office/drawing/2014/main" id="{182E1B66-72DD-A095-8413-2DDD17E8912E}"/>
              </a:ext>
            </a:extLst>
          </p:cNvPr>
          <p:cNvSpPr txBox="1"/>
          <p:nvPr/>
        </p:nvSpPr>
        <p:spPr>
          <a:xfrm>
            <a:off x="1224982" y="23279949"/>
            <a:ext cx="13386952" cy="5370701"/>
          </a:xfrm>
          <a:prstGeom prst="rect">
            <a:avLst/>
          </a:prstGeom>
          <a:noFill/>
        </p:spPr>
        <p:txBody>
          <a:bodyPr wrap="square" rtlCol="0">
            <a:spAutoFit/>
          </a:bodyPr>
          <a:lstStyle/>
          <a:p>
            <a:pPr>
              <a:spcBef>
                <a:spcPts val="601"/>
              </a:spcBef>
              <a:spcAft>
                <a:spcPts val="601"/>
              </a:spcAft>
            </a:pPr>
            <a:r>
              <a:rPr lang="de-AT" sz="3600" b="1" dirty="0" smtClean="0">
                <a:solidFill>
                  <a:srgbClr val="002060"/>
                </a:solidFill>
                <a:latin typeface="Lucida Sans" panose="020B0602030504020204" pitchFamily="34" charset="0"/>
              </a:rPr>
              <a:t>Objectives</a:t>
            </a:r>
            <a:endParaRPr lang="de-AT" sz="3600" b="1" dirty="0">
              <a:solidFill>
                <a:srgbClr val="002060"/>
              </a:solidFill>
              <a:latin typeface="Lucida Sans" panose="020B0602030504020204" pitchFamily="34" charset="0"/>
              <a:cs typeface="Arial" pitchFamily="34" charset="0"/>
            </a:endParaRPr>
          </a:p>
          <a:p>
            <a:pPr lvl="0" defTabSz="457200">
              <a:lnSpc>
                <a:spcPct val="150000"/>
              </a:lnSpc>
            </a:pPr>
            <a:r>
              <a:rPr lang="en-US" sz="2000" dirty="0">
                <a:solidFill>
                  <a:prstClr val="black"/>
                </a:solidFill>
                <a:latin typeface="Lucida Sans" panose="020B0602030504020204" pitchFamily="34" charset="0"/>
                <a:cs typeface="Arial" panose="020B0604020202020204" pitchFamily="34" charset="0"/>
              </a:rPr>
              <a:t>The European Health Outcomes Observatory (H2O) initiative aimed to develop an updated patient-centered generic outcome set (COS) to inform treatments using a combination of patient-reported outcome (PRO) instruments and clinical data, as a means to drive value-based health-care in Europe. </a:t>
            </a:r>
            <a:r>
              <a:rPr lang="en-GB" sz="2000" dirty="0">
                <a:solidFill>
                  <a:prstClr val="black"/>
                </a:solidFill>
                <a:latin typeface="Lucida Sans" panose="020B0602030504020204" pitchFamily="34" charset="0"/>
                <a:cs typeface="Arial" panose="020B0604020202020204" pitchFamily="34" charset="0"/>
              </a:rPr>
              <a:t>Patient-reported outcomes (PROs) constitute an integral part of health outcome measurement and are an essential component in the implementation of value-based care. However, no widely agreed consensus exists on patient-reported outcomes that could be measured across diseases, thus allowing or better comparability of outcome states between diseases and across the life course of individuals. Generic outcomes could also be applicable throughout the life cycle of medical interventions and reduce a potential overburdening of multi-morbid patients with too many questionnaires.</a:t>
            </a:r>
          </a:p>
          <a:p>
            <a:endParaRPr lang="en-US" sz="3200" dirty="0">
              <a:solidFill>
                <a:srgbClr val="002060"/>
              </a:solidFill>
              <a:latin typeface="Lucida Sans" pitchFamily="34" charset="0"/>
              <a:cs typeface="Arial" pitchFamily="34" charset="0"/>
            </a:endParaRPr>
          </a:p>
        </p:txBody>
      </p:sp>
      <p:sp>
        <p:nvSpPr>
          <p:cNvPr id="4" name="Rectangle 3"/>
          <p:cNvSpPr/>
          <p:nvPr/>
        </p:nvSpPr>
        <p:spPr>
          <a:xfrm>
            <a:off x="1222601" y="28226630"/>
            <a:ext cx="13358853" cy="4616648"/>
          </a:xfrm>
          <a:prstGeom prst="rect">
            <a:avLst/>
          </a:prstGeom>
        </p:spPr>
        <p:txBody>
          <a:bodyPr wrap="square">
            <a:spAutoFit/>
          </a:bodyPr>
          <a:lstStyle/>
          <a:p>
            <a:pPr lvl="0" defTabSz="457200">
              <a:lnSpc>
                <a:spcPct val="150000"/>
              </a:lnSpc>
            </a:pPr>
            <a:r>
              <a:rPr lang="en-GB" sz="3600" b="1" dirty="0" smtClean="0">
                <a:solidFill>
                  <a:srgbClr val="002060"/>
                </a:solidFill>
                <a:latin typeface="Lucida Sans" panose="020B0602030504020204" pitchFamily="34" charset="0"/>
                <a:cs typeface="Arial" panose="020B0604020202020204" pitchFamily="34" charset="0"/>
              </a:rPr>
              <a:t>Methods</a:t>
            </a:r>
          </a:p>
          <a:p>
            <a:pPr lvl="0" defTabSz="457200">
              <a:lnSpc>
                <a:spcPct val="150000"/>
              </a:lnSpc>
            </a:pPr>
            <a:r>
              <a:rPr lang="en-GB" sz="2000" dirty="0" smtClean="0">
                <a:solidFill>
                  <a:prstClr val="black"/>
                </a:solidFill>
                <a:latin typeface="Lucida Sans" panose="020B0602030504020204" pitchFamily="34" charset="0"/>
                <a:cs typeface="Arial" panose="020B0604020202020204" pitchFamily="34" charset="0"/>
              </a:rPr>
              <a:t>We </a:t>
            </a:r>
            <a:r>
              <a:rPr lang="en-GB" sz="2000" b="1" dirty="0">
                <a:solidFill>
                  <a:prstClr val="black"/>
                </a:solidFill>
                <a:latin typeface="Lucida Sans" panose="020B0602030504020204" pitchFamily="34" charset="0"/>
                <a:cs typeface="Arial" panose="020B0604020202020204" pitchFamily="34" charset="0"/>
              </a:rPr>
              <a:t>1) </a:t>
            </a:r>
            <a:r>
              <a:rPr lang="en-GB" sz="2000" dirty="0">
                <a:solidFill>
                  <a:prstClr val="black"/>
                </a:solidFill>
                <a:latin typeface="Lucida Sans" panose="020B0602030504020204" pitchFamily="34" charset="0"/>
                <a:cs typeface="Arial" panose="020B0604020202020204" pitchFamily="34" charset="0"/>
              </a:rPr>
              <a:t>first systematically reviewed existing generic outcome sets. Secondly, we performed a Delphi exercise to weigh the domains which we extracted from the existing sets. We then </a:t>
            </a:r>
            <a:r>
              <a:rPr lang="en-GB" sz="2000" b="1" dirty="0">
                <a:solidFill>
                  <a:prstClr val="black"/>
                </a:solidFill>
                <a:latin typeface="Lucida Sans" panose="020B0602030504020204" pitchFamily="34" charset="0"/>
                <a:cs typeface="Arial" panose="020B0604020202020204" pitchFamily="34" charset="0"/>
              </a:rPr>
              <a:t>2) </a:t>
            </a:r>
            <a:r>
              <a:rPr lang="en-GB" sz="2000" dirty="0">
                <a:solidFill>
                  <a:prstClr val="black"/>
                </a:solidFill>
                <a:latin typeface="Lucida Sans" panose="020B0602030504020204" pitchFamily="34" charset="0"/>
                <a:cs typeface="Arial" panose="020B0604020202020204" pitchFamily="34" charset="0"/>
              </a:rPr>
              <a:t>investigated the generic overlaps between outcome domains that were defined in parallel disease-specific work streams in three chronic diseases (cancer, diabetes, and inflammatory bowel disease). Following </a:t>
            </a:r>
            <a:r>
              <a:rPr lang="en-GB" sz="2000" b="1" dirty="0">
                <a:solidFill>
                  <a:prstClr val="black"/>
                </a:solidFill>
                <a:latin typeface="Lucida Sans" panose="020B0602030504020204" pitchFamily="34" charset="0"/>
                <a:cs typeface="Arial" panose="020B0604020202020204" pitchFamily="34" charset="0"/>
              </a:rPr>
              <a:t>3) </a:t>
            </a:r>
            <a:r>
              <a:rPr lang="en-GB" sz="2000" dirty="0">
                <a:solidFill>
                  <a:prstClr val="black"/>
                </a:solidFill>
                <a:latin typeface="Lucida Sans" panose="020B0602030504020204" pitchFamily="34" charset="0"/>
                <a:cs typeface="Arial" panose="020B0604020202020204" pitchFamily="34" charset="0"/>
              </a:rPr>
              <a:t>we held a virtual consensus meeting with representatives from all stakeholder groups, including patients, regulators, clinical experts and researchers from both private and public organisations. Lastly, </a:t>
            </a:r>
            <a:r>
              <a:rPr lang="en-GB" sz="2000" b="1" dirty="0">
                <a:solidFill>
                  <a:prstClr val="black"/>
                </a:solidFill>
                <a:latin typeface="Lucida Sans" panose="020B0602030504020204" pitchFamily="34" charset="0"/>
                <a:cs typeface="Arial" panose="020B0604020202020204" pitchFamily="34" charset="0"/>
              </a:rPr>
              <a:t>4) </a:t>
            </a:r>
            <a:r>
              <a:rPr lang="en-GB" sz="2000" dirty="0">
                <a:solidFill>
                  <a:prstClr val="black"/>
                </a:solidFill>
                <a:latin typeface="Lucida Sans" panose="020B0602030504020204" pitchFamily="34" charset="0"/>
                <a:cs typeface="Arial" panose="020B0604020202020204" pitchFamily="34" charset="0"/>
              </a:rPr>
              <a:t>a mapping exercise of the results was conducted using Max-</a:t>
            </a:r>
            <a:r>
              <a:rPr lang="en-GB" sz="2000" dirty="0" err="1">
                <a:solidFill>
                  <a:prstClr val="black"/>
                </a:solidFill>
                <a:latin typeface="Lucida Sans" panose="020B0602030504020204" pitchFamily="34" charset="0"/>
                <a:cs typeface="Arial" panose="020B0604020202020204" pitchFamily="34" charset="0"/>
              </a:rPr>
              <a:t>Neef’s</a:t>
            </a:r>
            <a:r>
              <a:rPr lang="en-GB" sz="2000" dirty="0">
                <a:solidFill>
                  <a:prstClr val="black"/>
                </a:solidFill>
                <a:latin typeface="Lucida Sans" panose="020B0602030504020204" pitchFamily="34" charset="0"/>
                <a:cs typeface="Arial" panose="020B0604020202020204" pitchFamily="34" charset="0"/>
              </a:rPr>
              <a:t> model of human needs to assess the thematic and ontological cores present in the generic outcome set.</a:t>
            </a:r>
          </a:p>
        </p:txBody>
      </p:sp>
      <p:sp>
        <p:nvSpPr>
          <p:cNvPr id="5" name="Rectangle 4"/>
          <p:cNvSpPr/>
          <p:nvPr/>
        </p:nvSpPr>
        <p:spPr>
          <a:xfrm>
            <a:off x="1253081" y="32949305"/>
            <a:ext cx="13358853" cy="7386638"/>
          </a:xfrm>
          <a:prstGeom prst="rect">
            <a:avLst/>
          </a:prstGeom>
        </p:spPr>
        <p:txBody>
          <a:bodyPr wrap="square">
            <a:spAutoFit/>
          </a:bodyPr>
          <a:lstStyle/>
          <a:p>
            <a:pPr lvl="0" defTabSz="457200">
              <a:lnSpc>
                <a:spcPct val="150000"/>
              </a:lnSpc>
            </a:pPr>
            <a:r>
              <a:rPr lang="en-US" sz="3600" b="1" dirty="0" smtClean="0">
                <a:solidFill>
                  <a:srgbClr val="002060"/>
                </a:solidFill>
                <a:latin typeface="Lucida Sans" panose="020B0602030504020204" pitchFamily="34" charset="0"/>
                <a:cs typeface="Arial" panose="020B0604020202020204" pitchFamily="34" charset="0"/>
              </a:rPr>
              <a:t>Conclusion</a:t>
            </a:r>
          </a:p>
          <a:p>
            <a:pPr lvl="0" defTabSz="457200">
              <a:lnSpc>
                <a:spcPct val="150000"/>
              </a:lnSpc>
            </a:pPr>
            <a:r>
              <a:rPr lang="en-US" sz="2000" dirty="0" smtClean="0">
                <a:solidFill>
                  <a:prstClr val="black"/>
                </a:solidFill>
                <a:latin typeface="Lucida Sans" panose="020B0602030504020204" pitchFamily="34" charset="0"/>
                <a:cs typeface="Arial" panose="020B0604020202020204" pitchFamily="34" charset="0"/>
              </a:rPr>
              <a:t>General </a:t>
            </a:r>
            <a:r>
              <a:rPr lang="en-US" sz="2000" dirty="0">
                <a:solidFill>
                  <a:prstClr val="black"/>
                </a:solidFill>
                <a:latin typeface="Lucida Sans" panose="020B0602030504020204" pitchFamily="34" charset="0"/>
                <a:cs typeface="Arial" panose="020B0604020202020204" pitchFamily="34" charset="0"/>
              </a:rPr>
              <a:t>themes of patient well-being are present in the literature. More macro concepts are often used to identify potential problem areas. Considering time burdens for patients, starting with a generic set during evaluation which can be artificially guided in real-time, i.e. computer-adapted testing, could be an ideal approach to their implementation. The findings were consistent with the results of the Delphi study which also identified broad concepts for inclusion. This makes intuitive sense as generic outcomes of health would relate to more holistic domains of well-being. Further research should be done to assess the differences in generic outcome set needs for acute or non-chronic illnesses. In addition, the comparison of Max-</a:t>
            </a:r>
            <a:r>
              <a:rPr lang="en-US" sz="2000" dirty="0" err="1">
                <a:solidFill>
                  <a:prstClr val="black"/>
                </a:solidFill>
                <a:latin typeface="Lucida Sans" panose="020B0602030504020204" pitchFamily="34" charset="0"/>
                <a:cs typeface="Arial" panose="020B0604020202020204" pitchFamily="34" charset="0"/>
              </a:rPr>
              <a:t>Neef’s</a:t>
            </a:r>
            <a:r>
              <a:rPr lang="en-US" sz="2000" dirty="0">
                <a:solidFill>
                  <a:prstClr val="black"/>
                </a:solidFill>
                <a:latin typeface="Lucida Sans" panose="020B0602030504020204" pitchFamily="34" charset="0"/>
                <a:cs typeface="Arial" panose="020B0604020202020204" pitchFamily="34" charset="0"/>
              </a:rPr>
              <a:t> needs model to the output from the Delphi study highlight the areas well represented and the areas potentially disregarded at present. An emphasis on the qualities or attributes associated with the domains are consistently inquired, but the environmental and materials factors are not. However, these likely have as much impact on the associated outcomes of well-being as their traits, which at most would only indirectly capture such variables as available resources. Lastly, higher order needs such as freedom and identity do not appear to be fully recognized as important needs in the assessment of human well-being.</a:t>
            </a:r>
          </a:p>
        </p:txBody>
      </p:sp>
      <p:sp>
        <p:nvSpPr>
          <p:cNvPr id="6" name="TextBox 5"/>
          <p:cNvSpPr txBox="1"/>
          <p:nvPr/>
        </p:nvSpPr>
        <p:spPr>
          <a:xfrm>
            <a:off x="15296605" y="23236903"/>
            <a:ext cx="12667272" cy="861774"/>
          </a:xfrm>
          <a:prstGeom prst="rect">
            <a:avLst/>
          </a:prstGeom>
          <a:noFill/>
        </p:spPr>
        <p:txBody>
          <a:bodyPr wrap="square" rtlCol="0">
            <a:spAutoFit/>
          </a:bodyPr>
          <a:lstStyle/>
          <a:p>
            <a:r>
              <a:rPr lang="en-US" sz="3600" b="1" dirty="0" smtClean="0">
                <a:solidFill>
                  <a:srgbClr val="002060"/>
                </a:solidFill>
                <a:latin typeface="Lucida Sans" panose="020B0602030504020204" pitchFamily="34" charset="0"/>
              </a:rPr>
              <a:t>Results</a:t>
            </a:r>
            <a:r>
              <a:rPr lang="en-US" sz="1400" b="1" dirty="0" smtClean="0">
                <a:solidFill>
                  <a:srgbClr val="002060"/>
                </a:solidFill>
                <a:latin typeface="Lucida Sans" panose="020B0602030504020204" pitchFamily="34" charset="0"/>
              </a:rPr>
              <a:t>  left column top-down: </a:t>
            </a:r>
            <a:r>
              <a:rPr lang="en-US" sz="1400" dirty="0" smtClean="0">
                <a:solidFill>
                  <a:srgbClr val="002060"/>
                </a:solidFill>
                <a:latin typeface="Lucida Sans" panose="020B0602030504020204" pitchFamily="34" charset="0"/>
              </a:rPr>
              <a:t>SLR results, PROM mapping of 3 diseases, Generic overlap by disease:; </a:t>
            </a:r>
            <a:r>
              <a:rPr lang="en-US" sz="1400" b="1" dirty="0" smtClean="0">
                <a:solidFill>
                  <a:srgbClr val="002060"/>
                </a:solidFill>
                <a:latin typeface="Lucida Sans" panose="020B0602030504020204" pitchFamily="34" charset="0"/>
              </a:rPr>
              <a:t>Right column top-down: </a:t>
            </a:r>
            <a:r>
              <a:rPr lang="en-US" sz="1400" dirty="0" smtClean="0">
                <a:solidFill>
                  <a:srgbClr val="002060"/>
                </a:solidFill>
                <a:latin typeface="Lucida Sans" panose="020B0602030504020204" pitchFamily="34" charset="0"/>
              </a:rPr>
              <a:t>Delphi generic domains, Human Needs mapping</a:t>
            </a:r>
            <a:endParaRPr lang="en-US" sz="1400" dirty="0">
              <a:solidFill>
                <a:srgbClr val="002060"/>
              </a:solidFill>
              <a:latin typeface="Lucida Sans" panose="020B0602030504020204" pitchFamily="34" charset="0"/>
            </a:endParaRPr>
          </a:p>
        </p:txBody>
      </p:sp>
      <p:pic>
        <p:nvPicPr>
          <p:cNvPr id="29" name="Picture 28">
            <a:extLst>
              <a:ext uri="{FF2B5EF4-FFF2-40B4-BE49-F238E27FC236}">
                <a16:creationId xmlns:a16="http://schemas.microsoft.com/office/drawing/2014/main" id="{7E43DF98-E536-4AA7-A7BC-27DCC216AFED}"/>
              </a:ext>
            </a:extLst>
          </p:cNvPr>
          <p:cNvPicPr/>
          <p:nvPr/>
        </p:nvPicPr>
        <p:blipFill>
          <a:blip r:embed="rId10"/>
          <a:stretch>
            <a:fillRect/>
          </a:stretch>
        </p:blipFill>
        <p:spPr>
          <a:xfrm>
            <a:off x="15177332" y="24222381"/>
            <a:ext cx="5348623" cy="4173587"/>
          </a:xfrm>
          <a:prstGeom prst="rect">
            <a:avLst/>
          </a:prstGeom>
        </p:spPr>
      </p:pic>
      <p:graphicFrame>
        <p:nvGraphicFramePr>
          <p:cNvPr id="30" name="Table 29">
            <a:extLst>
              <a:ext uri="{FF2B5EF4-FFF2-40B4-BE49-F238E27FC236}">
                <a16:creationId xmlns:a16="http://schemas.microsoft.com/office/drawing/2014/main" id="{B4E03860-065A-40A1-854B-75B928CBBC2B}"/>
              </a:ext>
            </a:extLst>
          </p:cNvPr>
          <p:cNvGraphicFramePr>
            <a:graphicFrameLocks noGrp="1"/>
          </p:cNvGraphicFramePr>
          <p:nvPr>
            <p:extLst>
              <p:ext uri="{D42A27DB-BD31-4B8C-83A1-F6EECF244321}">
                <p14:modId xmlns:p14="http://schemas.microsoft.com/office/powerpoint/2010/main" val="624197925"/>
              </p:ext>
            </p:extLst>
          </p:nvPr>
        </p:nvGraphicFramePr>
        <p:xfrm>
          <a:off x="15252310" y="29129229"/>
          <a:ext cx="5677095" cy="5136494"/>
        </p:xfrm>
        <a:graphic>
          <a:graphicData uri="http://schemas.openxmlformats.org/drawingml/2006/table">
            <a:tbl>
              <a:tblPr/>
              <a:tblGrid>
                <a:gridCol w="716662">
                  <a:extLst>
                    <a:ext uri="{9D8B030D-6E8A-4147-A177-3AD203B41FA5}">
                      <a16:colId xmlns:a16="http://schemas.microsoft.com/office/drawing/2014/main" val="2680522639"/>
                    </a:ext>
                  </a:extLst>
                </a:gridCol>
                <a:gridCol w="463723">
                  <a:extLst>
                    <a:ext uri="{9D8B030D-6E8A-4147-A177-3AD203B41FA5}">
                      <a16:colId xmlns:a16="http://schemas.microsoft.com/office/drawing/2014/main" val="3529943832"/>
                    </a:ext>
                  </a:extLst>
                </a:gridCol>
                <a:gridCol w="217810">
                  <a:extLst>
                    <a:ext uri="{9D8B030D-6E8A-4147-A177-3AD203B41FA5}">
                      <a16:colId xmlns:a16="http://schemas.microsoft.com/office/drawing/2014/main" val="4205274788"/>
                    </a:ext>
                  </a:extLst>
                </a:gridCol>
                <a:gridCol w="192373">
                  <a:extLst>
                    <a:ext uri="{9D8B030D-6E8A-4147-A177-3AD203B41FA5}">
                      <a16:colId xmlns:a16="http://schemas.microsoft.com/office/drawing/2014/main" val="1836968302"/>
                    </a:ext>
                  </a:extLst>
                </a:gridCol>
                <a:gridCol w="243244">
                  <a:extLst>
                    <a:ext uri="{9D8B030D-6E8A-4147-A177-3AD203B41FA5}">
                      <a16:colId xmlns:a16="http://schemas.microsoft.com/office/drawing/2014/main" val="1509255097"/>
                    </a:ext>
                  </a:extLst>
                </a:gridCol>
                <a:gridCol w="217810">
                  <a:extLst>
                    <a:ext uri="{9D8B030D-6E8A-4147-A177-3AD203B41FA5}">
                      <a16:colId xmlns:a16="http://schemas.microsoft.com/office/drawing/2014/main" val="132646196"/>
                    </a:ext>
                  </a:extLst>
                </a:gridCol>
                <a:gridCol w="217810">
                  <a:extLst>
                    <a:ext uri="{9D8B030D-6E8A-4147-A177-3AD203B41FA5}">
                      <a16:colId xmlns:a16="http://schemas.microsoft.com/office/drawing/2014/main" val="2368098064"/>
                    </a:ext>
                  </a:extLst>
                </a:gridCol>
                <a:gridCol w="217810">
                  <a:extLst>
                    <a:ext uri="{9D8B030D-6E8A-4147-A177-3AD203B41FA5}">
                      <a16:colId xmlns:a16="http://schemas.microsoft.com/office/drawing/2014/main" val="2988941995"/>
                    </a:ext>
                  </a:extLst>
                </a:gridCol>
                <a:gridCol w="337253">
                  <a:extLst>
                    <a:ext uri="{9D8B030D-6E8A-4147-A177-3AD203B41FA5}">
                      <a16:colId xmlns:a16="http://schemas.microsoft.com/office/drawing/2014/main" val="397567378"/>
                    </a:ext>
                  </a:extLst>
                </a:gridCol>
                <a:gridCol w="330227">
                  <a:extLst>
                    <a:ext uri="{9D8B030D-6E8A-4147-A177-3AD203B41FA5}">
                      <a16:colId xmlns:a16="http://schemas.microsoft.com/office/drawing/2014/main" val="611514806"/>
                    </a:ext>
                  </a:extLst>
                </a:gridCol>
                <a:gridCol w="372383">
                  <a:extLst>
                    <a:ext uri="{9D8B030D-6E8A-4147-A177-3AD203B41FA5}">
                      <a16:colId xmlns:a16="http://schemas.microsoft.com/office/drawing/2014/main" val="1671612243"/>
                    </a:ext>
                  </a:extLst>
                </a:gridCol>
                <a:gridCol w="217810">
                  <a:extLst>
                    <a:ext uri="{9D8B030D-6E8A-4147-A177-3AD203B41FA5}">
                      <a16:colId xmlns:a16="http://schemas.microsoft.com/office/drawing/2014/main" val="3520444115"/>
                    </a:ext>
                  </a:extLst>
                </a:gridCol>
                <a:gridCol w="217810">
                  <a:extLst>
                    <a:ext uri="{9D8B030D-6E8A-4147-A177-3AD203B41FA5}">
                      <a16:colId xmlns:a16="http://schemas.microsoft.com/office/drawing/2014/main" val="3968843438"/>
                    </a:ext>
                  </a:extLst>
                </a:gridCol>
                <a:gridCol w="217810">
                  <a:extLst>
                    <a:ext uri="{9D8B030D-6E8A-4147-A177-3AD203B41FA5}">
                      <a16:colId xmlns:a16="http://schemas.microsoft.com/office/drawing/2014/main" val="990279070"/>
                    </a:ext>
                  </a:extLst>
                </a:gridCol>
                <a:gridCol w="217810">
                  <a:extLst>
                    <a:ext uri="{9D8B030D-6E8A-4147-A177-3AD203B41FA5}">
                      <a16:colId xmlns:a16="http://schemas.microsoft.com/office/drawing/2014/main" val="328150663"/>
                    </a:ext>
                  </a:extLst>
                </a:gridCol>
                <a:gridCol w="60355">
                  <a:extLst>
                    <a:ext uri="{9D8B030D-6E8A-4147-A177-3AD203B41FA5}">
                      <a16:colId xmlns:a16="http://schemas.microsoft.com/office/drawing/2014/main" val="3926344797"/>
                    </a:ext>
                  </a:extLst>
                </a:gridCol>
                <a:gridCol w="473629">
                  <a:extLst>
                    <a:ext uri="{9D8B030D-6E8A-4147-A177-3AD203B41FA5}">
                      <a16:colId xmlns:a16="http://schemas.microsoft.com/office/drawing/2014/main" val="2880515943"/>
                    </a:ext>
                  </a:extLst>
                </a:gridCol>
                <a:gridCol w="372383">
                  <a:extLst>
                    <a:ext uri="{9D8B030D-6E8A-4147-A177-3AD203B41FA5}">
                      <a16:colId xmlns:a16="http://schemas.microsoft.com/office/drawing/2014/main" val="2417043147"/>
                    </a:ext>
                  </a:extLst>
                </a:gridCol>
                <a:gridCol w="372383">
                  <a:extLst>
                    <a:ext uri="{9D8B030D-6E8A-4147-A177-3AD203B41FA5}">
                      <a16:colId xmlns:a16="http://schemas.microsoft.com/office/drawing/2014/main" val="3839854869"/>
                    </a:ext>
                  </a:extLst>
                </a:gridCol>
              </a:tblGrid>
              <a:tr h="1063092">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PROs/PROMs</a:t>
                      </a:r>
                      <a:endParaRPr lang="en-GB" sz="1000" b="1" i="0" u="none" strike="noStrike" dirty="0">
                        <a:solidFill>
                          <a:srgbClr val="000000"/>
                        </a:solidFill>
                        <a:effectLst/>
                        <a:latin typeface="Verdana" panose="020B060403050404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PRO disease coverage*</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a:effectLst/>
                        </a:rPr>
                        <a:t>EQ-5D </a:t>
                      </a:r>
                      <a:endParaRPr lang="en-GB" sz="1000" b="1"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EQ-5D-3L</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EQ-5D-5L</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a:effectLst/>
                        </a:rPr>
                        <a:t> EQ-VAS </a:t>
                      </a:r>
                      <a:endParaRPr lang="en-GB" sz="1000" b="1"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HUI3</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a:effectLst/>
                        </a:rPr>
                        <a:t>NHP</a:t>
                      </a:r>
                      <a:endParaRPr lang="en-GB" sz="1000" b="1"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PROMIS 10</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PROMIS 29</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PROMIS Global or Global 10</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SF-12</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SF-20</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SF-36</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SF-6D</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SF-8</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WHODAS 2.0</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WHOQoL-100</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 </a:t>
                      </a:r>
                      <a:r>
                        <a:rPr lang="en-GB" sz="1000" b="1" u="none" strike="noStrike" dirty="0" err="1">
                          <a:effectLst/>
                        </a:rPr>
                        <a:t>WHOQoL</a:t>
                      </a:r>
                      <a:r>
                        <a:rPr lang="en-GB" sz="1000" b="1" u="none" strike="noStrike" dirty="0">
                          <a:effectLst/>
                        </a:rPr>
                        <a:t>-BREF</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3503060916"/>
                  </a:ext>
                </a:extLst>
              </a:tr>
              <a:tr h="308134">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Mental Wellbeing</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77%</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1436506278"/>
                  </a:ext>
                </a:extLst>
              </a:tr>
              <a:tr h="308134">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Physical wellbeing</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66%</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4017330464"/>
                  </a:ext>
                </a:extLst>
              </a:tr>
              <a:tr h="308134">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Social Wellbeing</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53%</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3013175412"/>
                  </a:ext>
                </a:extLst>
              </a:tr>
              <a:tr h="278006">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Pain</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48%</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1505492073"/>
                  </a:ext>
                </a:extLst>
              </a:tr>
              <a:tr h="308134">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Overall wellbeing</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45%</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4114920882"/>
                  </a:ext>
                </a:extLst>
              </a:tr>
              <a:tr h="278006">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Quality of Life</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30%</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1004018219"/>
                  </a:ext>
                </a:extLst>
              </a:tr>
              <a:tr h="278006">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Energy Vitality</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30%</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497279180"/>
                  </a:ext>
                </a:extLst>
              </a:tr>
              <a:tr h="278006">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Sleep</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22%</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1013014550"/>
                  </a:ext>
                </a:extLst>
              </a:tr>
              <a:tr h="278006">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Fatigue</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17%</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883989973"/>
                  </a:ext>
                </a:extLst>
              </a:tr>
              <a:tr h="278006">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Cognition</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17%</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3504245499"/>
                  </a:ext>
                </a:extLst>
              </a:tr>
              <a:tr h="278006">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(Health Utility)</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8%</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x</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x</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635732378"/>
                  </a:ext>
                </a:extLst>
              </a:tr>
              <a:tr h="308134">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Comprehensiveness score</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7</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7</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6</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6</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7</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8</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9</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7</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9</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8</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5</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8</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8</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7</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5</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4</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9</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2990896152"/>
                  </a:ext>
                </a:extLst>
              </a:tr>
              <a:tr h="308134">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b="1" u="none" strike="noStrike" dirty="0">
                          <a:effectLst/>
                        </a:rPr>
                        <a:t>PROM disease coverage**</a:t>
                      </a:r>
                      <a:endParaRPr lang="en-GB" sz="1000" b="1"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30%</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13%</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5%</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16%</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5%</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9%</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2%</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3%</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a:effectLst/>
                        </a:rPr>
                        <a:t>19%</a:t>
                      </a:r>
                      <a:endParaRPr lang="en-GB" sz="1000" b="0" i="0" u="none" strike="noStrike">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22%</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1%</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53%</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8%</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5%</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6%</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2%</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dk1"/>
                          </a:solidFill>
                          <a:latin typeface="Calibri" panose="020F0502020204030204"/>
                        </a:defRPr>
                      </a:lvl1pPr>
                      <a:lvl2pPr marL="1513743" algn="l" defTabSz="3027487" rtl="0" eaLnBrk="1" latinLnBrk="0" hangingPunct="1">
                        <a:defRPr sz="5960" kern="1200">
                          <a:solidFill>
                            <a:schemeClr val="dk1"/>
                          </a:solidFill>
                          <a:latin typeface="Calibri" panose="020F0502020204030204"/>
                        </a:defRPr>
                      </a:lvl2pPr>
                      <a:lvl3pPr marL="3027487" algn="l" defTabSz="3027487" rtl="0" eaLnBrk="1" latinLnBrk="0" hangingPunct="1">
                        <a:defRPr sz="5960" kern="1200">
                          <a:solidFill>
                            <a:schemeClr val="dk1"/>
                          </a:solidFill>
                          <a:latin typeface="Calibri" panose="020F0502020204030204"/>
                        </a:defRPr>
                      </a:lvl3pPr>
                      <a:lvl4pPr marL="4541230" algn="l" defTabSz="3027487" rtl="0" eaLnBrk="1" latinLnBrk="0" hangingPunct="1">
                        <a:defRPr sz="5960" kern="1200">
                          <a:solidFill>
                            <a:schemeClr val="dk1"/>
                          </a:solidFill>
                          <a:latin typeface="Calibri" panose="020F0502020204030204"/>
                        </a:defRPr>
                      </a:lvl4pPr>
                      <a:lvl5pPr marL="6054974" algn="l" defTabSz="3027487" rtl="0" eaLnBrk="1" latinLnBrk="0" hangingPunct="1">
                        <a:defRPr sz="5960" kern="1200">
                          <a:solidFill>
                            <a:schemeClr val="dk1"/>
                          </a:solidFill>
                          <a:latin typeface="Calibri" panose="020F0502020204030204"/>
                        </a:defRPr>
                      </a:lvl5pPr>
                      <a:lvl6pPr marL="7568717" algn="l" defTabSz="3027487" rtl="0" eaLnBrk="1" latinLnBrk="0" hangingPunct="1">
                        <a:defRPr sz="5960" kern="1200">
                          <a:solidFill>
                            <a:schemeClr val="dk1"/>
                          </a:solidFill>
                          <a:latin typeface="Calibri" panose="020F0502020204030204"/>
                        </a:defRPr>
                      </a:lvl6pPr>
                      <a:lvl7pPr marL="9082461" algn="l" defTabSz="3027487" rtl="0" eaLnBrk="1" latinLnBrk="0" hangingPunct="1">
                        <a:defRPr sz="5960" kern="1200">
                          <a:solidFill>
                            <a:schemeClr val="dk1"/>
                          </a:solidFill>
                          <a:latin typeface="Calibri" panose="020F0502020204030204"/>
                        </a:defRPr>
                      </a:lvl7pPr>
                      <a:lvl8pPr marL="10596204" algn="l" defTabSz="3027487" rtl="0" eaLnBrk="1" latinLnBrk="0" hangingPunct="1">
                        <a:defRPr sz="5960" kern="1200">
                          <a:solidFill>
                            <a:schemeClr val="dk1"/>
                          </a:solidFill>
                          <a:latin typeface="Calibri" panose="020F0502020204030204"/>
                        </a:defRPr>
                      </a:lvl8pPr>
                      <a:lvl9pPr marL="12109948" algn="l" defTabSz="3027487" rtl="0" eaLnBrk="1" latinLnBrk="0" hangingPunct="1">
                        <a:defRPr sz="5960" kern="1200">
                          <a:solidFill>
                            <a:schemeClr val="dk1"/>
                          </a:solidFill>
                          <a:latin typeface="Calibri" panose="020F0502020204030204"/>
                        </a:defRPr>
                      </a:lvl9pPr>
                    </a:lstStyle>
                    <a:p>
                      <a:pPr algn="ctr" fontAlgn="ctr"/>
                      <a:r>
                        <a:rPr lang="en-GB" sz="1000" u="none" strike="noStrike" dirty="0">
                          <a:effectLst/>
                        </a:rPr>
                        <a:t>7%</a:t>
                      </a:r>
                      <a:endParaRPr lang="en-GB" sz="1000" b="0" i="0" u="none" strike="noStrike" dirty="0">
                        <a:solidFill>
                          <a:srgbClr val="000000"/>
                        </a:solidFill>
                        <a:effectLst/>
                        <a:latin typeface="Arial" panose="020B0604020202020204" pitchFamily="34" charset="0"/>
                      </a:endParaRPr>
                    </a:p>
                  </a:txBody>
                  <a:tcPr marL="6207" marR="6207" marT="6207"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FFFF">
                        <a:lumMod val="95000"/>
                      </a:srgbClr>
                    </a:solidFill>
                  </a:tcPr>
                </a:tc>
                <a:extLst>
                  <a:ext uri="{0D108BD9-81ED-4DB2-BD59-A6C34878D82A}">
                    <a16:rowId xmlns:a16="http://schemas.microsoft.com/office/drawing/2014/main" val="2190858946"/>
                  </a:ext>
                </a:extLst>
              </a:tr>
            </a:tbl>
          </a:graphicData>
        </a:graphic>
      </p:graphicFrame>
      <p:pic>
        <p:nvPicPr>
          <p:cNvPr id="31" name="Picture 30"/>
          <p:cNvPicPr>
            <a:picLocks noChangeAspect="1"/>
          </p:cNvPicPr>
          <p:nvPr/>
        </p:nvPicPr>
        <p:blipFill>
          <a:blip r:embed="rId11"/>
          <a:stretch>
            <a:fillRect/>
          </a:stretch>
        </p:blipFill>
        <p:spPr>
          <a:xfrm>
            <a:off x="15266253" y="34998984"/>
            <a:ext cx="6420429" cy="5336959"/>
          </a:xfrm>
          <a:prstGeom prst="rect">
            <a:avLst/>
          </a:prstGeom>
        </p:spPr>
      </p:pic>
      <p:graphicFrame>
        <p:nvGraphicFramePr>
          <p:cNvPr id="32" name="Object 31"/>
          <p:cNvGraphicFramePr>
            <a:graphicFrameLocks noChangeAspect="1"/>
          </p:cNvGraphicFramePr>
          <p:nvPr>
            <p:extLst>
              <p:ext uri="{D42A27DB-BD31-4B8C-83A1-F6EECF244321}">
                <p14:modId xmlns:p14="http://schemas.microsoft.com/office/powerpoint/2010/main" val="285913567"/>
              </p:ext>
            </p:extLst>
          </p:nvPr>
        </p:nvGraphicFramePr>
        <p:xfrm>
          <a:off x="22260875" y="24222381"/>
          <a:ext cx="5187149" cy="8174776"/>
        </p:xfrm>
        <a:graphic>
          <a:graphicData uri="http://schemas.openxmlformats.org/presentationml/2006/ole">
            <mc:AlternateContent xmlns:mc="http://schemas.openxmlformats.org/markup-compatibility/2006">
              <mc:Choice xmlns:v="urn:schemas-microsoft-com:vml" Requires="v">
                <p:oleObj spid="_x0000_s1031" name="Document" r:id="rId12" imgW="5746651" imgH="9056716" progId="Word.Document.12">
                  <p:embed/>
                </p:oleObj>
              </mc:Choice>
              <mc:Fallback>
                <p:oleObj name="Document" r:id="rId12" imgW="5746651" imgH="9056716" progId="Word.Document.12">
                  <p:embed/>
                  <p:pic>
                    <p:nvPicPr>
                      <p:cNvPr id="3" name="Object 2"/>
                      <p:cNvPicPr/>
                      <p:nvPr/>
                    </p:nvPicPr>
                    <p:blipFill>
                      <a:blip r:embed="rId13"/>
                      <a:stretch>
                        <a:fillRect/>
                      </a:stretch>
                    </p:blipFill>
                    <p:spPr>
                      <a:xfrm>
                        <a:off x="22260875" y="24222381"/>
                        <a:ext cx="5187149" cy="8174776"/>
                      </a:xfrm>
                      <a:prstGeom prst="rect">
                        <a:avLst/>
                      </a:prstGeom>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284928687"/>
              </p:ext>
            </p:extLst>
          </p:nvPr>
        </p:nvGraphicFramePr>
        <p:xfrm>
          <a:off x="21532713" y="31074921"/>
          <a:ext cx="7054512" cy="9473078"/>
        </p:xfrm>
        <a:graphic>
          <a:graphicData uri="http://schemas.openxmlformats.org/drawingml/2006/table">
            <a:tbl>
              <a:tblPr firstRow="1" bandRow="1">
                <a:tableStyleId>{5C22544A-7EE6-4342-B048-85BDC9FD1C3A}</a:tableStyleId>
              </a:tblPr>
              <a:tblGrid>
                <a:gridCol w="1175752">
                  <a:extLst>
                    <a:ext uri="{9D8B030D-6E8A-4147-A177-3AD203B41FA5}">
                      <a16:colId xmlns:a16="http://schemas.microsoft.com/office/drawing/2014/main" val="3166419524"/>
                    </a:ext>
                  </a:extLst>
                </a:gridCol>
                <a:gridCol w="1175752">
                  <a:extLst>
                    <a:ext uri="{9D8B030D-6E8A-4147-A177-3AD203B41FA5}">
                      <a16:colId xmlns:a16="http://schemas.microsoft.com/office/drawing/2014/main" val="1443291619"/>
                    </a:ext>
                  </a:extLst>
                </a:gridCol>
                <a:gridCol w="1175752">
                  <a:extLst>
                    <a:ext uri="{9D8B030D-6E8A-4147-A177-3AD203B41FA5}">
                      <a16:colId xmlns:a16="http://schemas.microsoft.com/office/drawing/2014/main" val="413821315"/>
                    </a:ext>
                  </a:extLst>
                </a:gridCol>
                <a:gridCol w="1175752">
                  <a:extLst>
                    <a:ext uri="{9D8B030D-6E8A-4147-A177-3AD203B41FA5}">
                      <a16:colId xmlns:a16="http://schemas.microsoft.com/office/drawing/2014/main" val="1925353221"/>
                    </a:ext>
                  </a:extLst>
                </a:gridCol>
                <a:gridCol w="1175752">
                  <a:extLst>
                    <a:ext uri="{9D8B030D-6E8A-4147-A177-3AD203B41FA5}">
                      <a16:colId xmlns:a16="http://schemas.microsoft.com/office/drawing/2014/main" val="340341567"/>
                    </a:ext>
                  </a:extLst>
                </a:gridCol>
                <a:gridCol w="1175752">
                  <a:extLst>
                    <a:ext uri="{9D8B030D-6E8A-4147-A177-3AD203B41FA5}">
                      <a16:colId xmlns:a16="http://schemas.microsoft.com/office/drawing/2014/main" val="3499847865"/>
                    </a:ext>
                  </a:extLst>
                </a:gridCol>
              </a:tblGrid>
              <a:tr h="257795">
                <a:tc>
                  <a:txBody>
                    <a:bodyPr/>
                    <a:lstStyle/>
                    <a:p>
                      <a:endParaRPr lang="en-US" sz="1400" dirty="0"/>
                    </a:p>
                  </a:txBody>
                  <a:tcPr marL="52570" marR="52570" marT="26286" marB="26286"/>
                </a:tc>
                <a:tc>
                  <a:txBody>
                    <a:bodyPr/>
                    <a:lstStyle/>
                    <a:p>
                      <a:r>
                        <a:rPr lang="en-US" sz="1400" dirty="0" smtClean="0"/>
                        <a:t>Needs</a:t>
                      </a:r>
                      <a:endParaRPr lang="en-US" sz="1400" dirty="0"/>
                    </a:p>
                  </a:txBody>
                  <a:tcPr marL="52570" marR="52570" marT="26286" marB="26286"/>
                </a:tc>
                <a:tc>
                  <a:txBody>
                    <a:bodyPr/>
                    <a:lstStyle/>
                    <a:p>
                      <a:r>
                        <a:rPr lang="en-US" sz="1400" dirty="0" smtClean="0"/>
                        <a:t>Qualities</a:t>
                      </a:r>
                      <a:endParaRPr lang="en-US" sz="1400" dirty="0"/>
                    </a:p>
                  </a:txBody>
                  <a:tcPr marL="52570" marR="52570" marT="26286" marB="26286"/>
                </a:tc>
                <a:tc>
                  <a:txBody>
                    <a:bodyPr/>
                    <a:lstStyle/>
                    <a:p>
                      <a:r>
                        <a:rPr lang="en-US" sz="1400" dirty="0" smtClean="0"/>
                        <a:t>Things</a:t>
                      </a:r>
                      <a:endParaRPr lang="en-US" sz="1400" dirty="0"/>
                    </a:p>
                  </a:txBody>
                  <a:tcPr marL="52570" marR="52570" marT="26286" marB="26286"/>
                </a:tc>
                <a:tc>
                  <a:txBody>
                    <a:bodyPr/>
                    <a:lstStyle/>
                    <a:p>
                      <a:r>
                        <a:rPr lang="en-US" sz="1400" dirty="0" smtClean="0"/>
                        <a:t>Actions</a:t>
                      </a:r>
                      <a:endParaRPr lang="en-US" sz="1400" dirty="0"/>
                    </a:p>
                  </a:txBody>
                  <a:tcPr marL="52570" marR="52570" marT="26286" marB="26286"/>
                </a:tc>
                <a:tc>
                  <a:txBody>
                    <a:bodyPr/>
                    <a:lstStyle/>
                    <a:p>
                      <a:r>
                        <a:rPr lang="en-US" sz="1400" dirty="0" smtClean="0"/>
                        <a:t>Settings</a:t>
                      </a:r>
                      <a:endParaRPr lang="en-US" sz="1400" dirty="0"/>
                    </a:p>
                  </a:txBody>
                  <a:tcPr marL="52570" marR="52570" marT="26286" marB="26286"/>
                </a:tc>
                <a:extLst>
                  <a:ext uri="{0D108BD9-81ED-4DB2-BD59-A6C34878D82A}">
                    <a16:rowId xmlns:a16="http://schemas.microsoft.com/office/drawing/2014/main" val="2585798975"/>
                  </a:ext>
                </a:extLst>
              </a:tr>
              <a:tr h="1703113">
                <a:tc>
                  <a:txBody>
                    <a:bodyPr/>
                    <a:lstStyle/>
                    <a:p>
                      <a:r>
                        <a:rPr lang="en-US" sz="1400" dirty="0" smtClean="0"/>
                        <a:t>1</a:t>
                      </a:r>
                      <a:endParaRPr lang="en-US" sz="1400" dirty="0"/>
                    </a:p>
                  </a:txBody>
                  <a:tcPr marL="52570" marR="52570" marT="26286" marB="26286"/>
                </a:tc>
                <a:tc>
                  <a:txBody>
                    <a:bodyPr/>
                    <a:lstStyle/>
                    <a:p>
                      <a:r>
                        <a:rPr lang="en-US" sz="1400" b="1" dirty="0" smtClean="0"/>
                        <a:t>subsistence</a:t>
                      </a:r>
                      <a:endParaRPr lang="en-US" sz="1400" b="1" dirty="0"/>
                    </a:p>
                  </a:txBody>
                  <a:tcPr marL="52570" marR="52570" marT="26286" marB="26286"/>
                </a:tc>
                <a:tc>
                  <a:txBody>
                    <a:bodyPr/>
                    <a:lstStyle/>
                    <a:p>
                      <a:r>
                        <a:rPr lang="en-US" sz="1400" dirty="0" smtClean="0"/>
                        <a:t>Overall health status </a:t>
                      </a:r>
                    </a:p>
                    <a:p>
                      <a:r>
                        <a:rPr lang="en-US" sz="1400" dirty="0" smtClean="0"/>
                        <a:t>Mental wellbeing </a:t>
                      </a:r>
                    </a:p>
                    <a:p>
                      <a:r>
                        <a:rPr lang="en-US" sz="1400" dirty="0" smtClean="0"/>
                        <a:t>Physical wellbeing </a:t>
                      </a:r>
                    </a:p>
                    <a:p>
                      <a:r>
                        <a:rPr lang="en-US" sz="1400" dirty="0" smtClean="0"/>
                        <a:t>Fatigue</a:t>
                      </a:r>
                    </a:p>
                    <a:p>
                      <a:r>
                        <a:rPr lang="en-US" sz="1400" dirty="0" smtClean="0"/>
                        <a:t>Pain</a:t>
                      </a:r>
                    </a:p>
                    <a:p>
                      <a:r>
                        <a:rPr lang="en-US" sz="1400" dirty="0" smtClean="0"/>
                        <a:t>Sleep quality </a:t>
                      </a:r>
                      <a:endParaRPr lang="en-US" sz="1400" dirty="0"/>
                    </a:p>
                  </a:txBody>
                  <a:tcPr marL="52570" marR="52570" marT="26286" marB="26286"/>
                </a:tc>
                <a:tc>
                  <a:txBody>
                    <a:bodyPr/>
                    <a:lstStyle/>
                    <a:p>
                      <a:endParaRPr lang="en-US" sz="1400" dirty="0"/>
                    </a:p>
                  </a:txBody>
                  <a:tcPr marL="52570" marR="52570" marT="26286" marB="26286">
                    <a:solidFill>
                      <a:srgbClr val="FFFF00"/>
                    </a:solidFill>
                  </a:tcPr>
                </a:tc>
                <a:tc>
                  <a:txBody>
                    <a:bodyPr/>
                    <a:lstStyle/>
                    <a:p>
                      <a:endParaRPr lang="en-US" sz="1400" dirty="0"/>
                    </a:p>
                  </a:txBody>
                  <a:tcPr marL="52570" marR="52570" marT="26286" marB="26286">
                    <a:solidFill>
                      <a:srgbClr val="FFFF00"/>
                    </a:solidFill>
                  </a:tcPr>
                </a:tc>
                <a:tc>
                  <a:txBody>
                    <a:bodyPr/>
                    <a:lstStyle/>
                    <a:p>
                      <a:endParaRPr lang="en-US" sz="1400" dirty="0"/>
                    </a:p>
                  </a:txBody>
                  <a:tcPr marL="52570" marR="52570" marT="26286" marB="26286">
                    <a:solidFill>
                      <a:srgbClr val="FFFF00"/>
                    </a:solidFill>
                  </a:tcPr>
                </a:tc>
                <a:extLst>
                  <a:ext uri="{0D108BD9-81ED-4DB2-BD59-A6C34878D82A}">
                    <a16:rowId xmlns:a16="http://schemas.microsoft.com/office/drawing/2014/main" val="499575822"/>
                  </a:ext>
                </a:extLst>
              </a:tr>
              <a:tr h="1703113">
                <a:tc>
                  <a:txBody>
                    <a:bodyPr/>
                    <a:lstStyle/>
                    <a:p>
                      <a:r>
                        <a:rPr lang="en-US" sz="1400" dirty="0" smtClean="0"/>
                        <a:t>2</a:t>
                      </a:r>
                      <a:endParaRPr lang="en-US" sz="1400" dirty="0"/>
                    </a:p>
                  </a:txBody>
                  <a:tcPr marL="52570" marR="52570" marT="26286" marB="26286"/>
                </a:tc>
                <a:tc>
                  <a:txBody>
                    <a:bodyPr/>
                    <a:lstStyle/>
                    <a:p>
                      <a:r>
                        <a:rPr lang="en-US" sz="1400" b="1" dirty="0" smtClean="0"/>
                        <a:t>protection</a:t>
                      </a:r>
                      <a:endParaRPr lang="en-US" sz="1400" b="1" dirty="0"/>
                    </a:p>
                  </a:txBody>
                  <a:tcPr marL="52570" marR="52570" marT="26286" marB="26286"/>
                </a:tc>
                <a:tc>
                  <a:txBody>
                    <a:bodyPr/>
                    <a:lstStyle/>
                    <a:p>
                      <a:r>
                        <a:rPr lang="en-US" sz="1400" dirty="0" smtClean="0"/>
                        <a:t>Overall health status </a:t>
                      </a:r>
                    </a:p>
                    <a:p>
                      <a:r>
                        <a:rPr lang="en-US" sz="1400" dirty="0" smtClean="0"/>
                        <a:t>Physical wellbeing </a:t>
                      </a:r>
                    </a:p>
                    <a:p>
                      <a:r>
                        <a:rPr lang="en-US" sz="1400" dirty="0" smtClean="0"/>
                        <a:t>Self-efficacy </a:t>
                      </a:r>
                    </a:p>
                    <a:p>
                      <a:r>
                        <a:rPr lang="en-US" sz="1400" dirty="0" smtClean="0"/>
                        <a:t>Treatment satisfaction </a:t>
                      </a:r>
                    </a:p>
                  </a:txBody>
                  <a:tcPr marL="52570" marR="52570" marT="26286" marB="26286"/>
                </a:tc>
                <a:tc>
                  <a:txBody>
                    <a:bodyPr/>
                    <a:lstStyle/>
                    <a:p>
                      <a:r>
                        <a:rPr lang="en-US" sz="1400" dirty="0" smtClean="0"/>
                        <a:t>Social wellbeing </a:t>
                      </a:r>
                      <a:endParaRPr lang="en-US" sz="1400" dirty="0"/>
                    </a:p>
                  </a:txBody>
                  <a:tcPr marL="52570" marR="52570" marT="26286" marB="26286"/>
                </a:tc>
                <a:tc>
                  <a:txBody>
                    <a:bodyPr/>
                    <a:lstStyle/>
                    <a:p>
                      <a:r>
                        <a:rPr lang="en-US" sz="1400" dirty="0" smtClean="0"/>
                        <a:t>Social wellbeing </a:t>
                      </a:r>
                    </a:p>
                    <a:p>
                      <a:r>
                        <a:rPr lang="en-US" sz="1400" dirty="0" smtClean="0"/>
                        <a:t>Self-efficacy </a:t>
                      </a:r>
                      <a:endParaRPr lang="en-US" sz="1400" dirty="0"/>
                    </a:p>
                  </a:txBody>
                  <a:tcPr marL="52570" marR="52570" marT="26286" marB="26286"/>
                </a:tc>
                <a:tc>
                  <a:txBody>
                    <a:bodyPr/>
                    <a:lstStyle/>
                    <a:p>
                      <a:r>
                        <a:rPr lang="en-US" sz="1400" dirty="0" smtClean="0"/>
                        <a:t>Social wellbeing </a:t>
                      </a:r>
                      <a:endParaRPr lang="en-US" sz="1400" dirty="0"/>
                    </a:p>
                  </a:txBody>
                  <a:tcPr marL="52570" marR="52570" marT="26286" marB="26286"/>
                </a:tc>
                <a:extLst>
                  <a:ext uri="{0D108BD9-81ED-4DB2-BD59-A6C34878D82A}">
                    <a16:rowId xmlns:a16="http://schemas.microsoft.com/office/drawing/2014/main" val="2636462801"/>
                  </a:ext>
                </a:extLst>
              </a:tr>
              <a:tr h="643059">
                <a:tc>
                  <a:txBody>
                    <a:bodyPr/>
                    <a:lstStyle/>
                    <a:p>
                      <a:r>
                        <a:rPr lang="en-US" sz="1400" dirty="0" smtClean="0"/>
                        <a:t>3</a:t>
                      </a:r>
                      <a:endParaRPr lang="en-US" sz="1400" dirty="0"/>
                    </a:p>
                  </a:txBody>
                  <a:tcPr marL="52570" marR="52570" marT="26286" marB="26286"/>
                </a:tc>
                <a:tc>
                  <a:txBody>
                    <a:bodyPr/>
                    <a:lstStyle/>
                    <a:p>
                      <a:r>
                        <a:rPr lang="en-US" sz="1400" b="1" dirty="0" smtClean="0"/>
                        <a:t>affection</a:t>
                      </a:r>
                      <a:endParaRPr lang="en-US" sz="1400" b="1" dirty="0"/>
                    </a:p>
                  </a:txBody>
                  <a:tcPr marL="52570" marR="52570" marT="26286" marB="26286"/>
                </a:tc>
                <a:tc>
                  <a:txBody>
                    <a:bodyPr/>
                    <a:lstStyle/>
                    <a:p>
                      <a:r>
                        <a:rPr lang="en-US" sz="1400" dirty="0" smtClean="0"/>
                        <a:t>Overall health status </a:t>
                      </a:r>
                    </a:p>
                    <a:p>
                      <a:r>
                        <a:rPr lang="en-US" sz="1400" dirty="0" smtClean="0"/>
                        <a:t>Sexuality</a:t>
                      </a:r>
                      <a:endParaRPr lang="en-US" sz="1400" dirty="0"/>
                    </a:p>
                  </a:txBody>
                  <a:tcPr marL="52570" marR="52570" marT="26286" marB="26286"/>
                </a:tc>
                <a:tc>
                  <a:txBody>
                    <a:bodyPr/>
                    <a:lstStyle/>
                    <a:p>
                      <a:r>
                        <a:rPr lang="en-US" sz="1400" dirty="0" smtClean="0"/>
                        <a:t>Social wellbeing</a:t>
                      </a:r>
                    </a:p>
                    <a:p>
                      <a:r>
                        <a:rPr lang="en-US" sz="1400" dirty="0" smtClean="0"/>
                        <a:t>Sexuality</a:t>
                      </a:r>
                      <a:endParaRPr lang="en-US" sz="1400" dirty="0"/>
                    </a:p>
                  </a:txBody>
                  <a:tcPr marL="52570" marR="52570" marT="26286" marB="26286"/>
                </a:tc>
                <a:tc>
                  <a:txBody>
                    <a:bodyPr/>
                    <a:lstStyle/>
                    <a:p>
                      <a:r>
                        <a:rPr lang="en-US" sz="1400" dirty="0" smtClean="0"/>
                        <a:t>Social wellbeing</a:t>
                      </a:r>
                    </a:p>
                    <a:p>
                      <a:r>
                        <a:rPr lang="en-US" sz="1400" dirty="0" smtClean="0"/>
                        <a:t> Sexuality</a:t>
                      </a:r>
                      <a:endParaRPr lang="en-US" sz="1400" dirty="0"/>
                    </a:p>
                  </a:txBody>
                  <a:tcPr marL="52570" marR="52570" marT="26286" marB="26286"/>
                </a:tc>
                <a:tc>
                  <a:txBody>
                    <a:bodyPr/>
                    <a:lstStyle/>
                    <a:p>
                      <a:r>
                        <a:rPr lang="en-US" sz="1400" dirty="0" smtClean="0"/>
                        <a:t>Social wellbeing </a:t>
                      </a:r>
                    </a:p>
                    <a:p>
                      <a:r>
                        <a:rPr lang="en-US" sz="1400" dirty="0" smtClean="0"/>
                        <a:t>Sexuality</a:t>
                      </a:r>
                      <a:endParaRPr lang="en-US" sz="1400" dirty="0"/>
                    </a:p>
                  </a:txBody>
                  <a:tcPr marL="52570" marR="52570" marT="26286" marB="26286"/>
                </a:tc>
                <a:extLst>
                  <a:ext uri="{0D108BD9-81ED-4DB2-BD59-A6C34878D82A}">
                    <a16:rowId xmlns:a16="http://schemas.microsoft.com/office/drawing/2014/main" val="199636079"/>
                  </a:ext>
                </a:extLst>
              </a:tr>
              <a:tr h="1097368">
                <a:tc>
                  <a:txBody>
                    <a:bodyPr/>
                    <a:lstStyle/>
                    <a:p>
                      <a:r>
                        <a:rPr lang="en-US" sz="1400" dirty="0" smtClean="0"/>
                        <a:t>4</a:t>
                      </a:r>
                      <a:endParaRPr lang="en-US" sz="1400" dirty="0"/>
                    </a:p>
                  </a:txBody>
                  <a:tcPr marL="52570" marR="52570" marT="26286" marB="26286"/>
                </a:tc>
                <a:tc>
                  <a:txBody>
                    <a:bodyPr/>
                    <a:lstStyle/>
                    <a:p>
                      <a:r>
                        <a:rPr lang="en-US" sz="1400" b="1" dirty="0" smtClean="0"/>
                        <a:t>understanding</a:t>
                      </a:r>
                      <a:endParaRPr lang="en-US" sz="1400" b="1" dirty="0"/>
                    </a:p>
                  </a:txBody>
                  <a:tcPr marL="52570" marR="52570" marT="26286" marB="26286"/>
                </a:tc>
                <a:tc>
                  <a:txBody>
                    <a:bodyPr/>
                    <a:lstStyle/>
                    <a:p>
                      <a:r>
                        <a:rPr lang="en-US" sz="1400" dirty="0" smtClean="0"/>
                        <a:t>Overall health status </a:t>
                      </a:r>
                    </a:p>
                    <a:p>
                      <a:r>
                        <a:rPr lang="en-US" sz="1400" dirty="0" smtClean="0"/>
                        <a:t>Treatment satisfaction </a:t>
                      </a:r>
                      <a:endParaRPr lang="en-US" sz="1400" dirty="0"/>
                    </a:p>
                  </a:txBody>
                  <a:tcPr marL="52570" marR="52570" marT="26286" marB="26286"/>
                </a:tc>
                <a:tc>
                  <a:txBody>
                    <a:bodyPr/>
                    <a:lstStyle/>
                    <a:p>
                      <a:r>
                        <a:rPr lang="en-US" sz="1400" dirty="0" smtClean="0"/>
                        <a:t>Treatment satisfaction </a:t>
                      </a:r>
                      <a:endParaRPr lang="en-US" sz="1400" dirty="0"/>
                    </a:p>
                  </a:txBody>
                  <a:tcPr marL="52570" marR="52570" marT="26286" marB="26286"/>
                </a:tc>
                <a:tc>
                  <a:txBody>
                    <a:bodyPr/>
                    <a:lstStyle/>
                    <a:p>
                      <a:r>
                        <a:rPr lang="en-US" sz="1400" dirty="0" smtClean="0"/>
                        <a:t>Treatment satisfaction </a:t>
                      </a:r>
                      <a:endParaRPr lang="en-US" sz="1400" dirty="0"/>
                    </a:p>
                  </a:txBody>
                  <a:tcPr marL="52570" marR="52570" marT="26286" marB="26286"/>
                </a:tc>
                <a:tc>
                  <a:txBody>
                    <a:bodyPr/>
                    <a:lstStyle/>
                    <a:p>
                      <a:endParaRPr lang="en-US" sz="1400" dirty="0"/>
                    </a:p>
                  </a:txBody>
                  <a:tcPr marL="52570" marR="52570" marT="26286" marB="26286">
                    <a:solidFill>
                      <a:srgbClr val="FFFF00"/>
                    </a:solidFill>
                  </a:tcPr>
                </a:tc>
                <a:extLst>
                  <a:ext uri="{0D108BD9-81ED-4DB2-BD59-A6C34878D82A}">
                    <a16:rowId xmlns:a16="http://schemas.microsoft.com/office/drawing/2014/main" val="759185886"/>
                  </a:ext>
                </a:extLst>
              </a:tr>
              <a:tr h="643059">
                <a:tc>
                  <a:txBody>
                    <a:bodyPr/>
                    <a:lstStyle/>
                    <a:p>
                      <a:r>
                        <a:rPr lang="en-US" sz="1400" dirty="0" smtClean="0"/>
                        <a:t>5</a:t>
                      </a:r>
                      <a:endParaRPr lang="en-US" sz="1400" dirty="0"/>
                    </a:p>
                  </a:txBody>
                  <a:tcPr marL="52570" marR="52570" marT="26286" marB="26286"/>
                </a:tc>
                <a:tc>
                  <a:txBody>
                    <a:bodyPr/>
                    <a:lstStyle/>
                    <a:p>
                      <a:r>
                        <a:rPr lang="en-US" sz="1400" b="1" dirty="0" smtClean="0"/>
                        <a:t>participation</a:t>
                      </a:r>
                      <a:endParaRPr lang="en-US" sz="1400" b="1" dirty="0"/>
                    </a:p>
                  </a:txBody>
                  <a:tcPr marL="52570" marR="52570" marT="26286" marB="26286"/>
                </a:tc>
                <a:tc>
                  <a:txBody>
                    <a:bodyPr/>
                    <a:lstStyle/>
                    <a:p>
                      <a:r>
                        <a:rPr lang="en-US" sz="1400" dirty="0" smtClean="0"/>
                        <a:t>Overall health status </a:t>
                      </a:r>
                      <a:endParaRPr lang="en-US" sz="1400" dirty="0"/>
                    </a:p>
                  </a:txBody>
                  <a:tcPr marL="52570" marR="52570" marT="26286" marB="26286"/>
                </a:tc>
                <a:tc>
                  <a:txBody>
                    <a:bodyPr/>
                    <a:lstStyle/>
                    <a:p>
                      <a:r>
                        <a:rPr lang="en-US" sz="1400" dirty="0" smtClean="0"/>
                        <a:t>Social wellbeing</a:t>
                      </a:r>
                    </a:p>
                    <a:p>
                      <a:r>
                        <a:rPr lang="en-US" sz="1400" dirty="0" smtClean="0"/>
                        <a:t>Self-efficacy </a:t>
                      </a:r>
                      <a:endParaRPr lang="en-US" sz="1400" dirty="0"/>
                    </a:p>
                  </a:txBody>
                  <a:tcPr marL="52570" marR="52570" marT="26286" marB="26286"/>
                </a:tc>
                <a:tc>
                  <a:txBody>
                    <a:bodyPr/>
                    <a:lstStyle/>
                    <a:p>
                      <a:r>
                        <a:rPr lang="en-US" sz="1400" dirty="0" smtClean="0"/>
                        <a:t>Social wellbeing </a:t>
                      </a:r>
                    </a:p>
                    <a:p>
                      <a:r>
                        <a:rPr lang="en-US" sz="1400" dirty="0" smtClean="0"/>
                        <a:t>Self-efficacy </a:t>
                      </a:r>
                      <a:endParaRPr lang="en-US" sz="1400" dirty="0"/>
                    </a:p>
                  </a:txBody>
                  <a:tcPr marL="52570" marR="52570" marT="26286" marB="26286"/>
                </a:tc>
                <a:tc>
                  <a:txBody>
                    <a:bodyPr/>
                    <a:lstStyle/>
                    <a:p>
                      <a:r>
                        <a:rPr lang="en-US" sz="1400" dirty="0" smtClean="0"/>
                        <a:t>Social wellbeing </a:t>
                      </a:r>
                      <a:endParaRPr lang="en-US" sz="1400" dirty="0"/>
                    </a:p>
                  </a:txBody>
                  <a:tcPr marL="52570" marR="52570" marT="26286" marB="26286"/>
                </a:tc>
                <a:extLst>
                  <a:ext uri="{0D108BD9-81ED-4DB2-BD59-A6C34878D82A}">
                    <a16:rowId xmlns:a16="http://schemas.microsoft.com/office/drawing/2014/main" val="3948095525"/>
                  </a:ext>
                </a:extLst>
              </a:tr>
              <a:tr h="491623">
                <a:tc>
                  <a:txBody>
                    <a:bodyPr/>
                    <a:lstStyle/>
                    <a:p>
                      <a:r>
                        <a:rPr lang="en-US" sz="1400" dirty="0" smtClean="0"/>
                        <a:t>6</a:t>
                      </a:r>
                      <a:endParaRPr lang="en-US" sz="1400" dirty="0"/>
                    </a:p>
                  </a:txBody>
                  <a:tcPr marL="52570" marR="52570" marT="26286" marB="26286"/>
                </a:tc>
                <a:tc>
                  <a:txBody>
                    <a:bodyPr/>
                    <a:lstStyle/>
                    <a:p>
                      <a:r>
                        <a:rPr lang="en-US" sz="1400" b="1" dirty="0" smtClean="0"/>
                        <a:t>leisure</a:t>
                      </a:r>
                      <a:endParaRPr lang="en-US" sz="1400" b="1" dirty="0"/>
                    </a:p>
                  </a:txBody>
                  <a:tcPr marL="52570" marR="52570" marT="26286" marB="26286"/>
                </a:tc>
                <a:tc>
                  <a:txBody>
                    <a:bodyPr/>
                    <a:lstStyle/>
                    <a:p>
                      <a:r>
                        <a:rPr lang="en-US" sz="1400" dirty="0" smtClean="0"/>
                        <a:t>Overall health status </a:t>
                      </a:r>
                      <a:endParaRPr lang="en-US" sz="1400" dirty="0"/>
                    </a:p>
                  </a:txBody>
                  <a:tcPr marL="52570" marR="52570" marT="26286" marB="26286"/>
                </a:tc>
                <a:tc>
                  <a:txBody>
                    <a:bodyPr/>
                    <a:lstStyle/>
                    <a:p>
                      <a:endParaRPr lang="en-US" sz="1400" dirty="0"/>
                    </a:p>
                  </a:txBody>
                  <a:tcPr marL="52570" marR="52570" marT="26286" marB="26286">
                    <a:solidFill>
                      <a:srgbClr val="FFFF00"/>
                    </a:solidFill>
                  </a:tcPr>
                </a:tc>
                <a:tc>
                  <a:txBody>
                    <a:bodyPr/>
                    <a:lstStyle/>
                    <a:p>
                      <a:endParaRPr lang="en-US" sz="1400" dirty="0"/>
                    </a:p>
                  </a:txBody>
                  <a:tcPr marL="52570" marR="52570" marT="26286" marB="26286">
                    <a:solidFill>
                      <a:srgbClr val="FFFF00"/>
                    </a:solidFill>
                  </a:tcPr>
                </a:tc>
                <a:tc>
                  <a:txBody>
                    <a:bodyPr/>
                    <a:lstStyle/>
                    <a:p>
                      <a:endParaRPr lang="en-US" sz="1400" dirty="0"/>
                    </a:p>
                  </a:txBody>
                  <a:tcPr marL="52570" marR="52570" marT="26286" marB="26286">
                    <a:solidFill>
                      <a:srgbClr val="FFFF00"/>
                    </a:solidFill>
                  </a:tcPr>
                </a:tc>
                <a:extLst>
                  <a:ext uri="{0D108BD9-81ED-4DB2-BD59-A6C34878D82A}">
                    <a16:rowId xmlns:a16="http://schemas.microsoft.com/office/drawing/2014/main" val="1597118128"/>
                  </a:ext>
                </a:extLst>
              </a:tr>
              <a:tr h="643059">
                <a:tc>
                  <a:txBody>
                    <a:bodyPr/>
                    <a:lstStyle/>
                    <a:p>
                      <a:r>
                        <a:rPr lang="en-US" sz="1400" dirty="0" smtClean="0"/>
                        <a:t>7</a:t>
                      </a:r>
                      <a:endParaRPr lang="en-US" sz="1400" dirty="0"/>
                    </a:p>
                  </a:txBody>
                  <a:tcPr marL="52570" marR="52570" marT="26286" marB="26286"/>
                </a:tc>
                <a:tc>
                  <a:txBody>
                    <a:bodyPr/>
                    <a:lstStyle/>
                    <a:p>
                      <a:r>
                        <a:rPr lang="en-US" sz="1400" b="1" dirty="0" smtClean="0"/>
                        <a:t>creation</a:t>
                      </a:r>
                      <a:endParaRPr lang="en-US" sz="1400" b="1" dirty="0"/>
                    </a:p>
                  </a:txBody>
                  <a:tcPr marL="52570" marR="52570" marT="26286" marB="26286"/>
                </a:tc>
                <a:tc>
                  <a:txBody>
                    <a:bodyPr/>
                    <a:lstStyle/>
                    <a:p>
                      <a:r>
                        <a:rPr lang="en-US" sz="1400" dirty="0" smtClean="0"/>
                        <a:t>Overall health status </a:t>
                      </a:r>
                      <a:endParaRPr lang="en-US" sz="1400" dirty="0"/>
                    </a:p>
                  </a:txBody>
                  <a:tcPr marL="52570" marR="52570" marT="26286" marB="26286"/>
                </a:tc>
                <a:tc>
                  <a:txBody>
                    <a:bodyPr/>
                    <a:lstStyle/>
                    <a:p>
                      <a:r>
                        <a:rPr lang="en-US" sz="1400" dirty="0" smtClean="0"/>
                        <a:t>Self-efficacy </a:t>
                      </a:r>
                      <a:endParaRPr lang="en-US" sz="1400" dirty="0"/>
                    </a:p>
                  </a:txBody>
                  <a:tcPr marL="52570" marR="52570" marT="26286" marB="26286"/>
                </a:tc>
                <a:tc>
                  <a:txBody>
                    <a:bodyPr/>
                    <a:lstStyle/>
                    <a:p>
                      <a:r>
                        <a:rPr lang="en-US" sz="1400" dirty="0" smtClean="0"/>
                        <a:t>Self-efficacy </a:t>
                      </a:r>
                      <a:endParaRPr lang="en-US" sz="1400" dirty="0"/>
                    </a:p>
                  </a:txBody>
                  <a:tcPr marL="52570" marR="52570" marT="26286" marB="26286"/>
                </a:tc>
                <a:tc>
                  <a:txBody>
                    <a:bodyPr/>
                    <a:lstStyle/>
                    <a:p>
                      <a:r>
                        <a:rPr lang="en-US" sz="1400" dirty="0" smtClean="0"/>
                        <a:t>Treatment satisfaction </a:t>
                      </a:r>
                      <a:endParaRPr lang="en-US" sz="1400" dirty="0"/>
                    </a:p>
                  </a:txBody>
                  <a:tcPr marL="52570" marR="52570" marT="26286" marB="26286"/>
                </a:tc>
                <a:extLst>
                  <a:ext uri="{0D108BD9-81ED-4DB2-BD59-A6C34878D82A}">
                    <a16:rowId xmlns:a16="http://schemas.microsoft.com/office/drawing/2014/main" val="3708664915"/>
                  </a:ext>
                </a:extLst>
              </a:tr>
              <a:tr h="945932">
                <a:tc>
                  <a:txBody>
                    <a:bodyPr/>
                    <a:lstStyle/>
                    <a:p>
                      <a:r>
                        <a:rPr lang="en-US" sz="1400" dirty="0" smtClean="0"/>
                        <a:t>8</a:t>
                      </a:r>
                      <a:endParaRPr lang="en-US" sz="1400" dirty="0"/>
                    </a:p>
                  </a:txBody>
                  <a:tcPr marL="52570" marR="52570" marT="26286" marB="26286"/>
                </a:tc>
                <a:tc>
                  <a:txBody>
                    <a:bodyPr/>
                    <a:lstStyle/>
                    <a:p>
                      <a:r>
                        <a:rPr lang="en-US" sz="1400" b="1" dirty="0" smtClean="0"/>
                        <a:t>identity </a:t>
                      </a:r>
                      <a:endParaRPr lang="en-US" sz="1400" b="1" dirty="0"/>
                    </a:p>
                  </a:txBody>
                  <a:tcPr marL="52570" marR="52570" marT="26286" marB="26286"/>
                </a:tc>
                <a:tc>
                  <a:txBody>
                    <a:bodyPr/>
                    <a:lstStyle/>
                    <a:p>
                      <a:r>
                        <a:rPr lang="en-US" sz="1400" dirty="0" smtClean="0"/>
                        <a:t>Overall health status </a:t>
                      </a:r>
                    </a:p>
                    <a:p>
                      <a:r>
                        <a:rPr lang="en-US" sz="1400" dirty="0" smtClean="0"/>
                        <a:t>Mental wellbeing </a:t>
                      </a:r>
                    </a:p>
                    <a:p>
                      <a:r>
                        <a:rPr lang="en-US" sz="1400" dirty="0" smtClean="0"/>
                        <a:t>Sexuality</a:t>
                      </a:r>
                      <a:endParaRPr lang="en-US" sz="1400" dirty="0"/>
                    </a:p>
                  </a:txBody>
                  <a:tcPr marL="52570" marR="52570" marT="26286" marB="26286"/>
                </a:tc>
                <a:tc>
                  <a:txBody>
                    <a:bodyPr/>
                    <a:lstStyle/>
                    <a:p>
                      <a:endParaRPr lang="en-US" sz="1400" dirty="0"/>
                    </a:p>
                  </a:txBody>
                  <a:tcPr marL="52570" marR="52570" marT="26286" marB="26286">
                    <a:solidFill>
                      <a:srgbClr val="FFFF00"/>
                    </a:solidFill>
                  </a:tcPr>
                </a:tc>
                <a:tc>
                  <a:txBody>
                    <a:bodyPr/>
                    <a:lstStyle/>
                    <a:p>
                      <a:r>
                        <a:rPr lang="en-US" sz="1400" dirty="0" smtClean="0"/>
                        <a:t>Sexuality</a:t>
                      </a:r>
                      <a:endParaRPr lang="en-US" sz="1400" dirty="0"/>
                    </a:p>
                  </a:txBody>
                  <a:tcPr marL="52570" marR="52570" marT="26286" marB="26286"/>
                </a:tc>
                <a:tc>
                  <a:txBody>
                    <a:bodyPr/>
                    <a:lstStyle/>
                    <a:p>
                      <a:endParaRPr lang="en-US" sz="1400" dirty="0"/>
                    </a:p>
                  </a:txBody>
                  <a:tcPr marL="52570" marR="52570" marT="26286" marB="26286">
                    <a:solidFill>
                      <a:srgbClr val="FFFF00"/>
                    </a:solidFill>
                  </a:tcPr>
                </a:tc>
                <a:extLst>
                  <a:ext uri="{0D108BD9-81ED-4DB2-BD59-A6C34878D82A}">
                    <a16:rowId xmlns:a16="http://schemas.microsoft.com/office/drawing/2014/main" val="2196691747"/>
                  </a:ext>
                </a:extLst>
              </a:tr>
              <a:tr h="794495">
                <a:tc>
                  <a:txBody>
                    <a:bodyPr/>
                    <a:lstStyle/>
                    <a:p>
                      <a:r>
                        <a:rPr lang="en-US" sz="1400" dirty="0" smtClean="0"/>
                        <a:t>9</a:t>
                      </a:r>
                      <a:endParaRPr lang="en-US" sz="1400" dirty="0"/>
                    </a:p>
                  </a:txBody>
                  <a:tcPr marL="52570" marR="52570" marT="26286" marB="26286"/>
                </a:tc>
                <a:tc>
                  <a:txBody>
                    <a:bodyPr/>
                    <a:lstStyle/>
                    <a:p>
                      <a:r>
                        <a:rPr lang="en-US" sz="1400" b="1" dirty="0" smtClean="0"/>
                        <a:t>Freedom</a:t>
                      </a:r>
                      <a:endParaRPr lang="en-US" sz="1400" b="1" dirty="0"/>
                    </a:p>
                  </a:txBody>
                  <a:tcPr marL="52570" marR="52570" marT="26286" marB="26286"/>
                </a:tc>
                <a:tc>
                  <a:txBody>
                    <a:bodyPr/>
                    <a:lstStyle/>
                    <a:p>
                      <a:r>
                        <a:rPr lang="en-US" sz="1400" dirty="0" smtClean="0"/>
                        <a:t>Overall health status </a:t>
                      </a:r>
                    </a:p>
                    <a:p>
                      <a:r>
                        <a:rPr lang="en-US" sz="1400" dirty="0" smtClean="0"/>
                        <a:t>Self-efficacy </a:t>
                      </a:r>
                      <a:endParaRPr lang="en-US" sz="1400" dirty="0"/>
                    </a:p>
                  </a:txBody>
                  <a:tcPr marL="52570" marR="52570" marT="26286" marB="26286"/>
                </a:tc>
                <a:tc>
                  <a:txBody>
                    <a:bodyPr/>
                    <a:lstStyle/>
                    <a:p>
                      <a:endParaRPr lang="en-US" sz="1400" dirty="0"/>
                    </a:p>
                  </a:txBody>
                  <a:tcPr marL="52570" marR="52570" marT="26286" marB="26286">
                    <a:solidFill>
                      <a:srgbClr val="FFFF00"/>
                    </a:solidFill>
                  </a:tcPr>
                </a:tc>
                <a:tc>
                  <a:txBody>
                    <a:bodyPr/>
                    <a:lstStyle/>
                    <a:p>
                      <a:r>
                        <a:rPr lang="en-US" sz="1400" dirty="0" smtClean="0"/>
                        <a:t>Self-efficacy </a:t>
                      </a:r>
                      <a:endParaRPr lang="en-US" sz="1400" dirty="0"/>
                    </a:p>
                  </a:txBody>
                  <a:tcPr marL="52570" marR="52570" marT="26286" marB="26286"/>
                </a:tc>
                <a:tc>
                  <a:txBody>
                    <a:bodyPr/>
                    <a:lstStyle/>
                    <a:p>
                      <a:endParaRPr lang="en-US" sz="1400" dirty="0"/>
                    </a:p>
                  </a:txBody>
                  <a:tcPr marL="52570" marR="52570" marT="26286" marB="26286">
                    <a:solidFill>
                      <a:srgbClr val="FFFF00"/>
                    </a:solidFill>
                  </a:tcPr>
                </a:tc>
                <a:extLst>
                  <a:ext uri="{0D108BD9-81ED-4DB2-BD59-A6C34878D82A}">
                    <a16:rowId xmlns:a16="http://schemas.microsoft.com/office/drawing/2014/main" val="4039375314"/>
                  </a:ext>
                </a:extLst>
              </a:tr>
            </a:tbl>
          </a:graphicData>
        </a:graphic>
      </p:graphicFrame>
      <p:sp>
        <p:nvSpPr>
          <p:cNvPr id="10" name="Rectangle 9"/>
          <p:cNvSpPr/>
          <p:nvPr/>
        </p:nvSpPr>
        <p:spPr>
          <a:xfrm>
            <a:off x="26889984" y="546237"/>
            <a:ext cx="2473909" cy="4196020"/>
          </a:xfrm>
          <a:prstGeom prst="rect">
            <a:avLst/>
          </a:prstGeom>
        </p:spPr>
        <p:txBody>
          <a:bodyPr wrap="square">
            <a:spAutoFit/>
          </a:bodyPr>
          <a:lstStyle/>
          <a:p>
            <a:pPr>
              <a:lnSpc>
                <a:spcPts val="8000"/>
              </a:lnSpc>
            </a:pPr>
            <a:r>
              <a:rPr lang="en-GB" sz="9600" b="1"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Abstract ID: 122132</a:t>
            </a:r>
            <a:endParaRPr lang="nl-NL" sz="1400"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1402</TotalTime>
  <Words>1193</Words>
  <Application>Microsoft Office PowerPoint</Application>
  <PresentationFormat>Custom</PresentationFormat>
  <Paragraphs>285</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Georgia</vt:lpstr>
      <vt:lpstr>Lucida Sans</vt:lpstr>
      <vt:lpstr>Verdana</vt:lpstr>
      <vt:lpstr>Larissa-Design</vt:lpstr>
      <vt:lpstr>Document</vt:lpstr>
      <vt:lpstr>PowerPoint Presentation</vt:lpstr>
    </vt:vector>
  </TitlesOfParts>
  <Company>Medizinische Universität Wien _ MMS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andrea</dc:creator>
  <cp:lastModifiedBy>Preston Long</cp:lastModifiedBy>
  <cp:revision>33</cp:revision>
  <dcterms:created xsi:type="dcterms:W3CDTF">2012-11-08T13:35:11Z</dcterms:created>
  <dcterms:modified xsi:type="dcterms:W3CDTF">2022-10-25T13:16:14Z</dcterms:modified>
</cp:coreProperties>
</file>