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0243463" cy="42845038"/>
  <p:notesSz cx="6858000" cy="9144000"/>
  <p:defaultTextStyle>
    <a:defPPr>
      <a:defRPr lang="de-DE"/>
    </a:defPPr>
    <a:lvl1pPr marL="0" algn="l" defTabSz="4176331" rtl="0" eaLnBrk="1" latinLnBrk="0" hangingPunct="1">
      <a:defRPr sz="8200" kern="1200">
        <a:solidFill>
          <a:schemeClr val="tx1"/>
        </a:solidFill>
        <a:latin typeface="+mn-lt"/>
        <a:ea typeface="+mn-ea"/>
        <a:cs typeface="+mn-cs"/>
      </a:defRPr>
    </a:lvl1pPr>
    <a:lvl2pPr marL="2088166" algn="l" defTabSz="4176331" rtl="0" eaLnBrk="1" latinLnBrk="0" hangingPunct="1">
      <a:defRPr sz="8200" kern="1200">
        <a:solidFill>
          <a:schemeClr val="tx1"/>
        </a:solidFill>
        <a:latin typeface="+mn-lt"/>
        <a:ea typeface="+mn-ea"/>
        <a:cs typeface="+mn-cs"/>
      </a:defRPr>
    </a:lvl2pPr>
    <a:lvl3pPr marL="4176331" algn="l" defTabSz="4176331" rtl="0" eaLnBrk="1" latinLnBrk="0" hangingPunct="1">
      <a:defRPr sz="8200" kern="1200">
        <a:solidFill>
          <a:schemeClr val="tx1"/>
        </a:solidFill>
        <a:latin typeface="+mn-lt"/>
        <a:ea typeface="+mn-ea"/>
        <a:cs typeface="+mn-cs"/>
      </a:defRPr>
    </a:lvl3pPr>
    <a:lvl4pPr marL="6264497" algn="l" defTabSz="4176331" rtl="0" eaLnBrk="1" latinLnBrk="0" hangingPunct="1">
      <a:defRPr sz="8200" kern="1200">
        <a:solidFill>
          <a:schemeClr val="tx1"/>
        </a:solidFill>
        <a:latin typeface="+mn-lt"/>
        <a:ea typeface="+mn-ea"/>
        <a:cs typeface="+mn-cs"/>
      </a:defRPr>
    </a:lvl4pPr>
    <a:lvl5pPr marL="8352663" algn="l" defTabSz="4176331" rtl="0" eaLnBrk="1" latinLnBrk="0" hangingPunct="1">
      <a:defRPr sz="8200" kern="1200">
        <a:solidFill>
          <a:schemeClr val="tx1"/>
        </a:solidFill>
        <a:latin typeface="+mn-lt"/>
        <a:ea typeface="+mn-ea"/>
        <a:cs typeface="+mn-cs"/>
      </a:defRPr>
    </a:lvl5pPr>
    <a:lvl6pPr marL="10440829" algn="l" defTabSz="4176331" rtl="0" eaLnBrk="1" latinLnBrk="0" hangingPunct="1">
      <a:defRPr sz="8200" kern="1200">
        <a:solidFill>
          <a:schemeClr val="tx1"/>
        </a:solidFill>
        <a:latin typeface="+mn-lt"/>
        <a:ea typeface="+mn-ea"/>
        <a:cs typeface="+mn-cs"/>
      </a:defRPr>
    </a:lvl6pPr>
    <a:lvl7pPr marL="12528994" algn="l" defTabSz="4176331" rtl="0" eaLnBrk="1" latinLnBrk="0" hangingPunct="1">
      <a:defRPr sz="8200" kern="1200">
        <a:solidFill>
          <a:schemeClr val="tx1"/>
        </a:solidFill>
        <a:latin typeface="+mn-lt"/>
        <a:ea typeface="+mn-ea"/>
        <a:cs typeface="+mn-cs"/>
      </a:defRPr>
    </a:lvl7pPr>
    <a:lvl8pPr marL="14617161" algn="l" defTabSz="4176331" rtl="0" eaLnBrk="1" latinLnBrk="0" hangingPunct="1">
      <a:defRPr sz="8200" kern="1200">
        <a:solidFill>
          <a:schemeClr val="tx1"/>
        </a:solidFill>
        <a:latin typeface="+mn-lt"/>
        <a:ea typeface="+mn-ea"/>
        <a:cs typeface="+mn-cs"/>
      </a:defRPr>
    </a:lvl8pPr>
    <a:lvl9pPr marL="16705327" algn="l" defTabSz="417633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95">
          <p15:clr>
            <a:srgbClr val="A4A3A4"/>
          </p15:clr>
        </p15:guide>
        <p15:guide id="2" pos="952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1D4E"/>
    <a:srgbClr val="5FB4E5"/>
    <a:srgbClr val="3CBFAE"/>
    <a:srgbClr val="F6B0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 d="100"/>
          <a:sy n="15" d="100"/>
        </p:scale>
        <p:origin x="1788" y="-160"/>
      </p:cViewPr>
      <p:guideLst>
        <p:guide orient="horz" pos="13495"/>
        <p:guide pos="9526"/>
      </p:guideLst>
    </p:cSldViewPr>
  </p:slideViewPr>
  <p:notesTextViewPr>
    <p:cViewPr>
      <p:scale>
        <a:sx n="100" d="100"/>
        <a:sy n="100" d="100"/>
      </p:scale>
      <p:origin x="0" y="0"/>
    </p:cViewPr>
  </p:notesTextViewPr>
  <p:sorterViewPr>
    <p:cViewPr>
      <p:scale>
        <a:sx n="37" d="100"/>
        <a:sy n="37" d="100"/>
      </p:scale>
      <p:origin x="0" y="0"/>
    </p:cViewPr>
  </p:sorterViewPr>
  <p:notesViewPr>
    <p:cSldViewPr showGuides="1">
      <p:cViewPr varScale="1">
        <p:scale>
          <a:sx n="82" d="100"/>
          <a:sy n="82" d="100"/>
        </p:scale>
        <p:origin x="-31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ACD599C-BA43-4D85-AE01-36CB030ADFD4}" type="datetimeFigureOut">
              <a:rPr lang="de-AT" smtClean="0"/>
              <a:t>18.10.2022</a:t>
            </a:fld>
            <a:endParaRPr lang="de-AT"/>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AD6A02-22A8-4CB1-B4A9-E3926057CF41}" type="slidenum">
              <a:rPr lang="de-AT" smtClean="0"/>
              <a:t>‹#›</a:t>
            </a:fld>
            <a:endParaRPr lang="de-AT"/>
          </a:p>
        </p:txBody>
      </p:sp>
    </p:spTree>
    <p:extLst>
      <p:ext uri="{BB962C8B-B14F-4D97-AF65-F5344CB8AC3E}">
        <p14:creationId xmlns:p14="http://schemas.microsoft.com/office/powerpoint/2010/main" val="1612043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04DFA4-B4B7-46A9-9477-D4A30DF47183}" type="datetimeFigureOut">
              <a:rPr lang="de-AT" smtClean="0"/>
              <a:t>18.10.2022</a:t>
            </a:fld>
            <a:endParaRPr lang="de-AT"/>
          </a:p>
        </p:txBody>
      </p:sp>
      <p:sp>
        <p:nvSpPr>
          <p:cNvPr id="4" name="Folienbildplatzhalter 3"/>
          <p:cNvSpPr>
            <a:spLocks noGrp="1" noRot="1" noChangeAspect="1"/>
          </p:cNvSpPr>
          <p:nvPr>
            <p:ph type="sldImg" idx="2"/>
          </p:nvPr>
        </p:nvSpPr>
        <p:spPr>
          <a:xfrm>
            <a:off x="2219325" y="685800"/>
            <a:ext cx="2419350" cy="34290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D88F91-CC0C-4CE0-83B8-41D3F6269B5C}" type="slidenum">
              <a:rPr lang="de-AT" smtClean="0"/>
              <a:t>‹#›</a:t>
            </a:fld>
            <a:endParaRPr lang="de-AT"/>
          </a:p>
        </p:txBody>
      </p:sp>
    </p:spTree>
    <p:extLst>
      <p:ext uri="{BB962C8B-B14F-4D97-AF65-F5344CB8AC3E}">
        <p14:creationId xmlns:p14="http://schemas.microsoft.com/office/powerpoint/2010/main" val="2780235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Rechteck 1"/>
          <p:cNvSpPr/>
          <p:nvPr userDrawn="1"/>
        </p:nvSpPr>
        <p:spPr>
          <a:xfrm>
            <a:off x="0" y="1"/>
            <a:ext cx="30243463" cy="42845038"/>
          </a:xfrm>
          <a:prstGeom prst="rect">
            <a:avLst/>
          </a:prstGeom>
          <a:solidFill>
            <a:srgbClr val="5FB4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 name="Diagonal liegende Ecken des Rechtecks abrunden 2"/>
          <p:cNvSpPr/>
          <p:nvPr userDrawn="1"/>
        </p:nvSpPr>
        <p:spPr>
          <a:xfrm>
            <a:off x="719999" y="720000"/>
            <a:ext cx="28810663" cy="41405039"/>
          </a:xfrm>
          <a:prstGeom prst="round2DiagRect">
            <a:avLst>
              <a:gd name="adj1" fmla="val 3376"/>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5" name="Picture 3" descr="Y:\oeffentlichkeit_sponsoring\Laufwerk_NEU\Grafik\Logos\MedUni Wien\Hauptlogo\MedUni Wien_Logo\OFFICE\JPEG\MedUni Wien_Hauptlogo_EN_RGB_300dpi.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001" y="1800000"/>
            <a:ext cx="8504455" cy="180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293F9F4-7963-4977-BFBF-3BFF11067C93}" type="datetimeFigureOut">
              <a:rPr lang="de-DE" smtClean="0"/>
              <a:pPr/>
              <a:t>18.10.2022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521306" y="5355631"/>
            <a:ext cx="22504077" cy="113995571"/>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003824" y="5355631"/>
            <a:ext cx="67013422" cy="113995571"/>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293F9F4-7963-4977-BFBF-3BFF11067C93}" type="datetimeFigureOut">
              <a:rPr lang="de-DE" smtClean="0"/>
              <a:pPr/>
              <a:t>18.10.2022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293F9F4-7963-4977-BFBF-3BFF11067C93}" type="datetimeFigureOut">
              <a:rPr lang="de-DE" smtClean="0"/>
              <a:pPr/>
              <a:t>18.10.2022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025" y="27531908"/>
            <a:ext cx="25706944" cy="8509501"/>
          </a:xfrm>
        </p:spPr>
        <p:txBody>
          <a:bodyPr anchor="t"/>
          <a:lstStyle>
            <a:lvl1pPr algn="l">
              <a:defRPr sz="18300" b="1" cap="all"/>
            </a:lvl1pPr>
          </a:lstStyle>
          <a:p>
            <a:r>
              <a:rPr lang="de-DE"/>
              <a:t>Titelmasterformat durch Klicken bearbeiten</a:t>
            </a:r>
          </a:p>
        </p:txBody>
      </p:sp>
      <p:sp>
        <p:nvSpPr>
          <p:cNvPr id="3" name="Textplatzhalter 2"/>
          <p:cNvSpPr>
            <a:spLocks noGrp="1"/>
          </p:cNvSpPr>
          <p:nvPr>
            <p:ph type="body" idx="1"/>
          </p:nvPr>
        </p:nvSpPr>
        <p:spPr>
          <a:xfrm>
            <a:off x="2389025" y="18159560"/>
            <a:ext cx="25706944" cy="9372348"/>
          </a:xfrm>
        </p:spPr>
        <p:txBody>
          <a:bodyPr anchor="b"/>
          <a:lstStyle>
            <a:lvl1pPr marL="0" indent="0">
              <a:buNone/>
              <a:defRPr sz="9200">
                <a:solidFill>
                  <a:schemeClr val="tx1">
                    <a:tint val="75000"/>
                  </a:schemeClr>
                </a:solidFill>
              </a:defRPr>
            </a:lvl1pPr>
            <a:lvl2pPr marL="2088166" indent="0">
              <a:buNone/>
              <a:defRPr sz="8200">
                <a:solidFill>
                  <a:schemeClr val="tx1">
                    <a:tint val="75000"/>
                  </a:schemeClr>
                </a:solidFill>
              </a:defRPr>
            </a:lvl2pPr>
            <a:lvl3pPr marL="4176331" indent="0">
              <a:buNone/>
              <a:defRPr sz="7400">
                <a:solidFill>
                  <a:schemeClr val="tx1">
                    <a:tint val="75000"/>
                  </a:schemeClr>
                </a:solidFill>
              </a:defRPr>
            </a:lvl3pPr>
            <a:lvl4pPr marL="6264497" indent="0">
              <a:buNone/>
              <a:defRPr sz="6400">
                <a:solidFill>
                  <a:schemeClr val="tx1">
                    <a:tint val="75000"/>
                  </a:schemeClr>
                </a:solidFill>
              </a:defRPr>
            </a:lvl4pPr>
            <a:lvl5pPr marL="8352663" indent="0">
              <a:buNone/>
              <a:defRPr sz="6400">
                <a:solidFill>
                  <a:schemeClr val="tx1">
                    <a:tint val="75000"/>
                  </a:schemeClr>
                </a:solidFill>
              </a:defRPr>
            </a:lvl5pPr>
            <a:lvl6pPr marL="10440829" indent="0">
              <a:buNone/>
              <a:defRPr sz="6400">
                <a:solidFill>
                  <a:schemeClr val="tx1">
                    <a:tint val="75000"/>
                  </a:schemeClr>
                </a:solidFill>
              </a:defRPr>
            </a:lvl6pPr>
            <a:lvl7pPr marL="12528994" indent="0">
              <a:buNone/>
              <a:defRPr sz="6400">
                <a:solidFill>
                  <a:schemeClr val="tx1">
                    <a:tint val="75000"/>
                  </a:schemeClr>
                </a:solidFill>
              </a:defRPr>
            </a:lvl7pPr>
            <a:lvl8pPr marL="14617161" indent="0">
              <a:buNone/>
              <a:defRPr sz="6400">
                <a:solidFill>
                  <a:schemeClr val="tx1">
                    <a:tint val="75000"/>
                  </a:schemeClr>
                </a:solidFill>
              </a:defRPr>
            </a:lvl8pPr>
            <a:lvl9pPr marL="16705327" indent="0">
              <a:buNone/>
              <a:defRPr sz="6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4293F9F4-7963-4977-BFBF-3BFF11067C93}" type="datetimeFigureOut">
              <a:rPr lang="de-DE" smtClean="0"/>
              <a:pPr/>
              <a:t>18.10.2022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003824" y="31171754"/>
            <a:ext cx="44756125" cy="88179449"/>
          </a:xfrm>
        </p:spPr>
        <p:txBody>
          <a:bodyPr/>
          <a:lstStyle>
            <a:lvl1pPr>
              <a:defRPr sz="12700"/>
            </a:lvl1pPr>
            <a:lvl2pPr>
              <a:defRPr sz="10900"/>
            </a:lvl2pPr>
            <a:lvl3pPr>
              <a:defRPr sz="9200"/>
            </a:lvl3pPr>
            <a:lvl4pPr>
              <a:defRPr sz="8200"/>
            </a:lvl4pPr>
            <a:lvl5pPr>
              <a:defRPr sz="8200"/>
            </a:lvl5pPr>
            <a:lvl6pPr>
              <a:defRPr sz="8200"/>
            </a:lvl6pPr>
            <a:lvl7pPr>
              <a:defRPr sz="8200"/>
            </a:lvl7pPr>
            <a:lvl8pPr>
              <a:defRPr sz="8200"/>
            </a:lvl8pPr>
            <a:lvl9pPr>
              <a:defRPr sz="82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0264009" y="31171754"/>
            <a:ext cx="44761374" cy="88179449"/>
          </a:xfrm>
        </p:spPr>
        <p:txBody>
          <a:bodyPr/>
          <a:lstStyle>
            <a:lvl1pPr>
              <a:defRPr sz="12700"/>
            </a:lvl1pPr>
            <a:lvl2pPr>
              <a:defRPr sz="10900"/>
            </a:lvl2pPr>
            <a:lvl3pPr>
              <a:defRPr sz="9200"/>
            </a:lvl3pPr>
            <a:lvl4pPr>
              <a:defRPr sz="8200"/>
            </a:lvl4pPr>
            <a:lvl5pPr>
              <a:defRPr sz="8200"/>
            </a:lvl5pPr>
            <a:lvl6pPr>
              <a:defRPr sz="8200"/>
            </a:lvl6pPr>
            <a:lvl7pPr>
              <a:defRPr sz="8200"/>
            </a:lvl7pPr>
            <a:lvl8pPr>
              <a:defRPr sz="8200"/>
            </a:lvl8pPr>
            <a:lvl9pPr>
              <a:defRPr sz="82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293F9F4-7963-4977-BFBF-3BFF11067C93}" type="datetimeFigureOut">
              <a:rPr lang="de-DE" smtClean="0"/>
              <a:pPr/>
              <a:t>18.10.2022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1512174" y="1715790"/>
            <a:ext cx="27219117" cy="7140841"/>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1512173" y="9590548"/>
            <a:ext cx="13362782" cy="3996884"/>
          </a:xfrm>
        </p:spPr>
        <p:txBody>
          <a:bodyPr anchor="b"/>
          <a:lstStyle>
            <a:lvl1pPr marL="0" indent="0">
              <a:buNone/>
              <a:defRPr sz="10900" b="1"/>
            </a:lvl1pPr>
            <a:lvl2pPr marL="2088166" indent="0">
              <a:buNone/>
              <a:defRPr sz="9200" b="1"/>
            </a:lvl2pPr>
            <a:lvl3pPr marL="4176331" indent="0">
              <a:buNone/>
              <a:defRPr sz="8200" b="1"/>
            </a:lvl3pPr>
            <a:lvl4pPr marL="6264497" indent="0">
              <a:buNone/>
              <a:defRPr sz="7400" b="1"/>
            </a:lvl4pPr>
            <a:lvl5pPr marL="8352663" indent="0">
              <a:buNone/>
              <a:defRPr sz="7400" b="1"/>
            </a:lvl5pPr>
            <a:lvl6pPr marL="10440829" indent="0">
              <a:buNone/>
              <a:defRPr sz="7400" b="1"/>
            </a:lvl6pPr>
            <a:lvl7pPr marL="12528994" indent="0">
              <a:buNone/>
              <a:defRPr sz="7400" b="1"/>
            </a:lvl7pPr>
            <a:lvl8pPr marL="14617161" indent="0">
              <a:buNone/>
              <a:defRPr sz="7400" b="1"/>
            </a:lvl8pPr>
            <a:lvl9pPr marL="16705327" indent="0">
              <a:buNone/>
              <a:defRPr sz="7400" b="1"/>
            </a:lvl9pPr>
          </a:lstStyle>
          <a:p>
            <a:pPr lvl="0"/>
            <a:r>
              <a:rPr lang="de-DE"/>
              <a:t>Textmasterformate durch Klicken bearbeiten</a:t>
            </a:r>
          </a:p>
        </p:txBody>
      </p:sp>
      <p:sp>
        <p:nvSpPr>
          <p:cNvPr id="4" name="Inhaltsplatzhalter 3"/>
          <p:cNvSpPr>
            <a:spLocks noGrp="1"/>
          </p:cNvSpPr>
          <p:nvPr>
            <p:ph sz="half" idx="2"/>
          </p:nvPr>
        </p:nvSpPr>
        <p:spPr>
          <a:xfrm>
            <a:off x="1512173" y="13587432"/>
            <a:ext cx="13362782" cy="24685490"/>
          </a:xfrm>
        </p:spPr>
        <p:txBody>
          <a:bodyPr/>
          <a:lstStyle>
            <a:lvl1pPr>
              <a:defRPr sz="109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15363262" y="9590548"/>
            <a:ext cx="13368031" cy="3996884"/>
          </a:xfrm>
        </p:spPr>
        <p:txBody>
          <a:bodyPr anchor="b"/>
          <a:lstStyle>
            <a:lvl1pPr marL="0" indent="0">
              <a:buNone/>
              <a:defRPr sz="10900" b="1"/>
            </a:lvl1pPr>
            <a:lvl2pPr marL="2088166" indent="0">
              <a:buNone/>
              <a:defRPr sz="9200" b="1"/>
            </a:lvl2pPr>
            <a:lvl3pPr marL="4176331" indent="0">
              <a:buNone/>
              <a:defRPr sz="8200" b="1"/>
            </a:lvl3pPr>
            <a:lvl4pPr marL="6264497" indent="0">
              <a:buNone/>
              <a:defRPr sz="7400" b="1"/>
            </a:lvl4pPr>
            <a:lvl5pPr marL="8352663" indent="0">
              <a:buNone/>
              <a:defRPr sz="7400" b="1"/>
            </a:lvl5pPr>
            <a:lvl6pPr marL="10440829" indent="0">
              <a:buNone/>
              <a:defRPr sz="7400" b="1"/>
            </a:lvl6pPr>
            <a:lvl7pPr marL="12528994" indent="0">
              <a:buNone/>
              <a:defRPr sz="7400" b="1"/>
            </a:lvl7pPr>
            <a:lvl8pPr marL="14617161" indent="0">
              <a:buNone/>
              <a:defRPr sz="7400" b="1"/>
            </a:lvl8pPr>
            <a:lvl9pPr marL="16705327" indent="0">
              <a:buNone/>
              <a:defRPr sz="7400" b="1"/>
            </a:lvl9pPr>
          </a:lstStyle>
          <a:p>
            <a:pPr lvl="0"/>
            <a:r>
              <a:rPr lang="de-DE"/>
              <a:t>Textmasterformate durch Klicken bearbeiten</a:t>
            </a:r>
          </a:p>
        </p:txBody>
      </p:sp>
      <p:sp>
        <p:nvSpPr>
          <p:cNvPr id="6" name="Inhaltsplatzhalter 5"/>
          <p:cNvSpPr>
            <a:spLocks noGrp="1"/>
          </p:cNvSpPr>
          <p:nvPr>
            <p:ph sz="quarter" idx="4"/>
          </p:nvPr>
        </p:nvSpPr>
        <p:spPr>
          <a:xfrm>
            <a:off x="15363262" y="13587432"/>
            <a:ext cx="13368031" cy="24685490"/>
          </a:xfrm>
        </p:spPr>
        <p:txBody>
          <a:bodyPr/>
          <a:lstStyle>
            <a:lvl1pPr>
              <a:defRPr sz="109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4293F9F4-7963-4977-BFBF-3BFF11067C93}" type="datetimeFigureOut">
              <a:rPr lang="de-DE" smtClean="0"/>
              <a:pPr/>
              <a:t>18.10.2022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4293F9F4-7963-4977-BFBF-3BFF11067C93}" type="datetimeFigureOut">
              <a:rPr lang="de-DE" smtClean="0"/>
              <a:pPr/>
              <a:t>18.10.2022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293F9F4-7963-4977-BFBF-3BFF11067C93}" type="datetimeFigureOut">
              <a:rPr lang="de-DE" smtClean="0"/>
              <a:pPr/>
              <a:t>18.10.2022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512175" y="1705869"/>
            <a:ext cx="9949891" cy="7259853"/>
          </a:xfrm>
        </p:spPr>
        <p:txBody>
          <a:bodyPr anchor="b"/>
          <a:lstStyle>
            <a:lvl1pPr algn="l">
              <a:defRPr sz="9200" b="1"/>
            </a:lvl1pPr>
          </a:lstStyle>
          <a:p>
            <a:r>
              <a:rPr lang="de-DE"/>
              <a:t>Titelmasterformat durch Klicken bearbeiten</a:t>
            </a:r>
          </a:p>
        </p:txBody>
      </p:sp>
      <p:sp>
        <p:nvSpPr>
          <p:cNvPr id="3" name="Inhaltsplatzhalter 2"/>
          <p:cNvSpPr>
            <a:spLocks noGrp="1"/>
          </p:cNvSpPr>
          <p:nvPr>
            <p:ph idx="1"/>
          </p:nvPr>
        </p:nvSpPr>
        <p:spPr>
          <a:xfrm>
            <a:off x="11824355" y="1705872"/>
            <a:ext cx="16906936" cy="36567052"/>
          </a:xfrm>
        </p:spPr>
        <p:txBody>
          <a:bodyPr/>
          <a:lstStyle>
            <a:lvl1pPr>
              <a:defRPr sz="14600"/>
            </a:lvl1pPr>
            <a:lvl2pPr>
              <a:defRPr sz="12700"/>
            </a:lvl2pPr>
            <a:lvl3pPr>
              <a:defRPr sz="10900"/>
            </a:lvl3pPr>
            <a:lvl4pPr>
              <a:defRPr sz="9200"/>
            </a:lvl4pPr>
            <a:lvl5pPr>
              <a:defRPr sz="9200"/>
            </a:lvl5pPr>
            <a:lvl6pPr>
              <a:defRPr sz="9200"/>
            </a:lvl6pPr>
            <a:lvl7pPr>
              <a:defRPr sz="9200"/>
            </a:lvl7pPr>
            <a:lvl8pPr>
              <a:defRPr sz="9200"/>
            </a:lvl8pPr>
            <a:lvl9pPr>
              <a:defRPr sz="92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1512175" y="8965725"/>
            <a:ext cx="9949891" cy="29307199"/>
          </a:xfrm>
        </p:spPr>
        <p:txBody>
          <a:bodyPr/>
          <a:lstStyle>
            <a:lvl1pPr marL="0" indent="0">
              <a:buNone/>
              <a:defRPr sz="6400"/>
            </a:lvl1pPr>
            <a:lvl2pPr marL="2088166" indent="0">
              <a:buNone/>
              <a:defRPr sz="5500"/>
            </a:lvl2pPr>
            <a:lvl3pPr marL="4176331" indent="0">
              <a:buNone/>
              <a:defRPr sz="4500"/>
            </a:lvl3pPr>
            <a:lvl4pPr marL="6264497" indent="0">
              <a:buNone/>
              <a:defRPr sz="4100"/>
            </a:lvl4pPr>
            <a:lvl5pPr marL="8352663" indent="0">
              <a:buNone/>
              <a:defRPr sz="4100"/>
            </a:lvl5pPr>
            <a:lvl6pPr marL="10440829" indent="0">
              <a:buNone/>
              <a:defRPr sz="4100"/>
            </a:lvl6pPr>
            <a:lvl7pPr marL="12528994" indent="0">
              <a:buNone/>
              <a:defRPr sz="4100"/>
            </a:lvl7pPr>
            <a:lvl8pPr marL="14617161" indent="0">
              <a:buNone/>
              <a:defRPr sz="4100"/>
            </a:lvl8pPr>
            <a:lvl9pPr marL="16705327" indent="0">
              <a:buNone/>
              <a:defRPr sz="41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4293F9F4-7963-4977-BFBF-3BFF11067C93}" type="datetimeFigureOut">
              <a:rPr lang="de-DE" smtClean="0"/>
              <a:pPr/>
              <a:t>18.10.2022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927931" y="29991528"/>
            <a:ext cx="18146078" cy="3540669"/>
          </a:xfrm>
        </p:spPr>
        <p:txBody>
          <a:bodyPr anchor="b"/>
          <a:lstStyle>
            <a:lvl1pPr algn="l">
              <a:defRPr sz="9200" b="1"/>
            </a:lvl1pPr>
          </a:lstStyle>
          <a:p>
            <a:r>
              <a:rPr lang="de-DE"/>
              <a:t>Titelmasterformat durch Klicken bearbeiten</a:t>
            </a:r>
          </a:p>
        </p:txBody>
      </p:sp>
      <p:sp>
        <p:nvSpPr>
          <p:cNvPr id="3" name="Bildplatzhalter 2"/>
          <p:cNvSpPr>
            <a:spLocks noGrp="1"/>
          </p:cNvSpPr>
          <p:nvPr>
            <p:ph type="pic" idx="1"/>
          </p:nvPr>
        </p:nvSpPr>
        <p:spPr>
          <a:xfrm>
            <a:off x="5927931" y="3828283"/>
            <a:ext cx="18146078" cy="25707023"/>
          </a:xfrm>
        </p:spPr>
        <p:txBody>
          <a:bodyPr/>
          <a:lstStyle>
            <a:lvl1pPr marL="0" indent="0">
              <a:buNone/>
              <a:defRPr sz="14600"/>
            </a:lvl1pPr>
            <a:lvl2pPr marL="2088166" indent="0">
              <a:buNone/>
              <a:defRPr sz="12700"/>
            </a:lvl2pPr>
            <a:lvl3pPr marL="4176331" indent="0">
              <a:buNone/>
              <a:defRPr sz="10900"/>
            </a:lvl3pPr>
            <a:lvl4pPr marL="6264497" indent="0">
              <a:buNone/>
              <a:defRPr sz="9200"/>
            </a:lvl4pPr>
            <a:lvl5pPr marL="8352663" indent="0">
              <a:buNone/>
              <a:defRPr sz="9200"/>
            </a:lvl5pPr>
            <a:lvl6pPr marL="10440829" indent="0">
              <a:buNone/>
              <a:defRPr sz="9200"/>
            </a:lvl6pPr>
            <a:lvl7pPr marL="12528994" indent="0">
              <a:buNone/>
              <a:defRPr sz="9200"/>
            </a:lvl7pPr>
            <a:lvl8pPr marL="14617161" indent="0">
              <a:buNone/>
              <a:defRPr sz="9200"/>
            </a:lvl8pPr>
            <a:lvl9pPr marL="16705327" indent="0">
              <a:buNone/>
              <a:defRPr sz="9200"/>
            </a:lvl9pPr>
          </a:lstStyle>
          <a:p>
            <a:endParaRPr lang="de-DE"/>
          </a:p>
        </p:txBody>
      </p:sp>
      <p:sp>
        <p:nvSpPr>
          <p:cNvPr id="4" name="Textplatzhalter 3"/>
          <p:cNvSpPr>
            <a:spLocks noGrp="1"/>
          </p:cNvSpPr>
          <p:nvPr>
            <p:ph type="body" sz="half" idx="2"/>
          </p:nvPr>
        </p:nvSpPr>
        <p:spPr>
          <a:xfrm>
            <a:off x="5927931" y="33532197"/>
            <a:ext cx="18146078" cy="5028338"/>
          </a:xfrm>
        </p:spPr>
        <p:txBody>
          <a:bodyPr/>
          <a:lstStyle>
            <a:lvl1pPr marL="0" indent="0">
              <a:buNone/>
              <a:defRPr sz="6400"/>
            </a:lvl1pPr>
            <a:lvl2pPr marL="2088166" indent="0">
              <a:buNone/>
              <a:defRPr sz="5500"/>
            </a:lvl2pPr>
            <a:lvl3pPr marL="4176331" indent="0">
              <a:buNone/>
              <a:defRPr sz="4500"/>
            </a:lvl3pPr>
            <a:lvl4pPr marL="6264497" indent="0">
              <a:buNone/>
              <a:defRPr sz="4100"/>
            </a:lvl4pPr>
            <a:lvl5pPr marL="8352663" indent="0">
              <a:buNone/>
              <a:defRPr sz="4100"/>
            </a:lvl5pPr>
            <a:lvl6pPr marL="10440829" indent="0">
              <a:buNone/>
              <a:defRPr sz="4100"/>
            </a:lvl6pPr>
            <a:lvl7pPr marL="12528994" indent="0">
              <a:buNone/>
              <a:defRPr sz="4100"/>
            </a:lvl7pPr>
            <a:lvl8pPr marL="14617161" indent="0">
              <a:buNone/>
              <a:defRPr sz="4100"/>
            </a:lvl8pPr>
            <a:lvl9pPr marL="16705327" indent="0">
              <a:buNone/>
              <a:defRPr sz="41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4293F9F4-7963-4977-BFBF-3BFF11067C93}" type="datetimeFigureOut">
              <a:rPr lang="de-DE" smtClean="0"/>
              <a:pPr/>
              <a:t>18.10.2022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512174" y="1715790"/>
            <a:ext cx="27219117" cy="7140841"/>
          </a:xfrm>
          <a:prstGeom prst="rect">
            <a:avLst/>
          </a:prstGeom>
        </p:spPr>
        <p:txBody>
          <a:bodyPr vert="horz" lIns="417633" tIns="208817" rIns="417633" bIns="208817" rtlCol="0" anchor="ctr">
            <a:normAutofit/>
          </a:bodyPr>
          <a:lstStyle/>
          <a:p>
            <a:r>
              <a:rPr lang="de-DE"/>
              <a:t>Titelmasterformat durch Klicken bearbeiten</a:t>
            </a:r>
          </a:p>
        </p:txBody>
      </p:sp>
      <p:sp>
        <p:nvSpPr>
          <p:cNvPr id="3" name="Textplatzhalter 2"/>
          <p:cNvSpPr>
            <a:spLocks noGrp="1"/>
          </p:cNvSpPr>
          <p:nvPr>
            <p:ph type="body" idx="1"/>
          </p:nvPr>
        </p:nvSpPr>
        <p:spPr>
          <a:xfrm>
            <a:off x="1512174" y="9997180"/>
            <a:ext cx="27219117" cy="28275744"/>
          </a:xfrm>
          <a:prstGeom prst="rect">
            <a:avLst/>
          </a:prstGeom>
        </p:spPr>
        <p:txBody>
          <a:bodyPr vert="horz" lIns="417633" tIns="208817" rIns="417633" bIns="208817"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1512173" y="39711008"/>
            <a:ext cx="7056808" cy="2281101"/>
          </a:xfrm>
          <a:prstGeom prst="rect">
            <a:avLst/>
          </a:prstGeom>
        </p:spPr>
        <p:txBody>
          <a:bodyPr vert="horz" lIns="417633" tIns="208817" rIns="417633" bIns="208817" rtlCol="0" anchor="ctr"/>
          <a:lstStyle>
            <a:lvl1pPr algn="l">
              <a:defRPr sz="5500">
                <a:solidFill>
                  <a:schemeClr val="tx1">
                    <a:tint val="75000"/>
                  </a:schemeClr>
                </a:solidFill>
              </a:defRPr>
            </a:lvl1pPr>
          </a:lstStyle>
          <a:p>
            <a:fld id="{4293F9F4-7963-4977-BFBF-3BFF11067C93}" type="datetimeFigureOut">
              <a:rPr lang="de-DE" smtClean="0"/>
              <a:pPr/>
              <a:t>18.10.2022</a:t>
            </a:fld>
            <a:endParaRPr lang="de-DE"/>
          </a:p>
        </p:txBody>
      </p:sp>
      <p:sp>
        <p:nvSpPr>
          <p:cNvPr id="5" name="Fußzeilenplatzhalter 4"/>
          <p:cNvSpPr>
            <a:spLocks noGrp="1"/>
          </p:cNvSpPr>
          <p:nvPr>
            <p:ph type="ftr" sz="quarter" idx="3"/>
          </p:nvPr>
        </p:nvSpPr>
        <p:spPr>
          <a:xfrm>
            <a:off x="10333184" y="39711008"/>
            <a:ext cx="9577097" cy="2281101"/>
          </a:xfrm>
          <a:prstGeom prst="rect">
            <a:avLst/>
          </a:prstGeom>
        </p:spPr>
        <p:txBody>
          <a:bodyPr vert="horz" lIns="417633" tIns="208817" rIns="417633" bIns="208817" rtlCol="0" anchor="ctr"/>
          <a:lstStyle>
            <a:lvl1pPr algn="ctr">
              <a:defRPr sz="55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21674482" y="39711008"/>
            <a:ext cx="7056808" cy="2281101"/>
          </a:xfrm>
          <a:prstGeom prst="rect">
            <a:avLst/>
          </a:prstGeom>
        </p:spPr>
        <p:txBody>
          <a:bodyPr vert="horz" lIns="417633" tIns="208817" rIns="417633" bIns="208817" rtlCol="0" anchor="ctr"/>
          <a:lstStyle>
            <a:lvl1pPr algn="r">
              <a:defRPr sz="5500">
                <a:solidFill>
                  <a:schemeClr val="tx1">
                    <a:tint val="75000"/>
                  </a:schemeClr>
                </a:solidFill>
              </a:defRPr>
            </a:lvl1pPr>
          </a:lstStyle>
          <a:p>
            <a:fld id="{20676652-80F7-47D1-A1A0-5932D9DD7638}" type="slidenum">
              <a:rPr lang="de-DE" smtClean="0"/>
              <a:pPr/>
              <a:t>‹#›</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331" rtl="0" eaLnBrk="1" latinLnBrk="0" hangingPunct="1">
        <a:spcBef>
          <a:spcPct val="0"/>
        </a:spcBef>
        <a:buNone/>
        <a:defRPr sz="20100" kern="1200">
          <a:solidFill>
            <a:schemeClr val="tx1"/>
          </a:solidFill>
          <a:latin typeface="+mj-lt"/>
          <a:ea typeface="+mj-ea"/>
          <a:cs typeface="+mj-cs"/>
        </a:defRPr>
      </a:lvl1pPr>
    </p:titleStyle>
    <p:bodyStyle>
      <a:lvl1pPr marL="1566125" indent="-1566125" algn="l" defTabSz="4176331"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3270" indent="-1305104" algn="l" defTabSz="4176331" rtl="0" eaLnBrk="1" latinLnBrk="0" hangingPunct="1">
        <a:spcBef>
          <a:spcPct val="20000"/>
        </a:spcBef>
        <a:buFont typeface="Arial" pitchFamily="34" charset="0"/>
        <a:buChar char="–"/>
        <a:defRPr sz="12700" kern="1200">
          <a:solidFill>
            <a:schemeClr val="tx1"/>
          </a:solidFill>
          <a:latin typeface="+mn-lt"/>
          <a:ea typeface="+mn-ea"/>
          <a:cs typeface="+mn-cs"/>
        </a:defRPr>
      </a:lvl2pPr>
      <a:lvl3pPr marL="5220414" indent="-1044083" algn="l" defTabSz="4176331" rtl="0" eaLnBrk="1" latinLnBrk="0" hangingPunct="1">
        <a:spcBef>
          <a:spcPct val="20000"/>
        </a:spcBef>
        <a:buFont typeface="Arial" pitchFamily="34" charset="0"/>
        <a:buChar char="•"/>
        <a:defRPr sz="10900" kern="1200">
          <a:solidFill>
            <a:schemeClr val="tx1"/>
          </a:solidFill>
          <a:latin typeface="+mn-lt"/>
          <a:ea typeface="+mn-ea"/>
          <a:cs typeface="+mn-cs"/>
        </a:defRPr>
      </a:lvl3pPr>
      <a:lvl4pPr marL="7308580" indent="-1044083" algn="l" defTabSz="4176331" rtl="0" eaLnBrk="1" latinLnBrk="0" hangingPunct="1">
        <a:spcBef>
          <a:spcPct val="20000"/>
        </a:spcBef>
        <a:buFont typeface="Arial" pitchFamily="34" charset="0"/>
        <a:buChar char="–"/>
        <a:defRPr sz="9200" kern="1200">
          <a:solidFill>
            <a:schemeClr val="tx1"/>
          </a:solidFill>
          <a:latin typeface="+mn-lt"/>
          <a:ea typeface="+mn-ea"/>
          <a:cs typeface="+mn-cs"/>
        </a:defRPr>
      </a:lvl4pPr>
      <a:lvl5pPr marL="9396746" indent="-1044083" algn="l" defTabSz="4176331" rtl="0" eaLnBrk="1" latinLnBrk="0" hangingPunct="1">
        <a:spcBef>
          <a:spcPct val="20000"/>
        </a:spcBef>
        <a:buFont typeface="Arial" pitchFamily="34" charset="0"/>
        <a:buChar char="»"/>
        <a:defRPr sz="9200" kern="1200">
          <a:solidFill>
            <a:schemeClr val="tx1"/>
          </a:solidFill>
          <a:latin typeface="+mn-lt"/>
          <a:ea typeface="+mn-ea"/>
          <a:cs typeface="+mn-cs"/>
        </a:defRPr>
      </a:lvl5pPr>
      <a:lvl6pPr marL="11484911" indent="-1044083" algn="l" defTabSz="4176331" rtl="0" eaLnBrk="1" latinLnBrk="0" hangingPunct="1">
        <a:spcBef>
          <a:spcPct val="20000"/>
        </a:spcBef>
        <a:buFont typeface="Arial" pitchFamily="34" charset="0"/>
        <a:buChar char="•"/>
        <a:defRPr sz="9200" kern="1200">
          <a:solidFill>
            <a:schemeClr val="tx1"/>
          </a:solidFill>
          <a:latin typeface="+mn-lt"/>
          <a:ea typeface="+mn-ea"/>
          <a:cs typeface="+mn-cs"/>
        </a:defRPr>
      </a:lvl6pPr>
      <a:lvl7pPr marL="13573079" indent="-1044083" algn="l" defTabSz="4176331" rtl="0" eaLnBrk="1" latinLnBrk="0" hangingPunct="1">
        <a:spcBef>
          <a:spcPct val="20000"/>
        </a:spcBef>
        <a:buFont typeface="Arial" pitchFamily="34" charset="0"/>
        <a:buChar char="•"/>
        <a:defRPr sz="9200" kern="1200">
          <a:solidFill>
            <a:schemeClr val="tx1"/>
          </a:solidFill>
          <a:latin typeface="+mn-lt"/>
          <a:ea typeface="+mn-ea"/>
          <a:cs typeface="+mn-cs"/>
        </a:defRPr>
      </a:lvl7pPr>
      <a:lvl8pPr marL="15661244" indent="-1044083" algn="l" defTabSz="4176331" rtl="0" eaLnBrk="1" latinLnBrk="0" hangingPunct="1">
        <a:spcBef>
          <a:spcPct val="20000"/>
        </a:spcBef>
        <a:buFont typeface="Arial" pitchFamily="34" charset="0"/>
        <a:buChar char="•"/>
        <a:defRPr sz="9200" kern="1200">
          <a:solidFill>
            <a:schemeClr val="tx1"/>
          </a:solidFill>
          <a:latin typeface="+mn-lt"/>
          <a:ea typeface="+mn-ea"/>
          <a:cs typeface="+mn-cs"/>
        </a:defRPr>
      </a:lvl8pPr>
      <a:lvl9pPr marL="17749410" indent="-1044083" algn="l" defTabSz="4176331" rtl="0" eaLnBrk="1" latinLnBrk="0" hangingPunct="1">
        <a:spcBef>
          <a:spcPct val="20000"/>
        </a:spcBef>
        <a:buFont typeface="Arial" pitchFamily="34" charset="0"/>
        <a:buChar char="•"/>
        <a:defRPr sz="9200" kern="1200">
          <a:solidFill>
            <a:schemeClr val="tx1"/>
          </a:solidFill>
          <a:latin typeface="+mn-lt"/>
          <a:ea typeface="+mn-ea"/>
          <a:cs typeface="+mn-cs"/>
        </a:defRPr>
      </a:lvl9pPr>
    </p:bodyStyle>
    <p:otherStyle>
      <a:defPPr>
        <a:defRPr lang="de-DE"/>
      </a:defPPr>
      <a:lvl1pPr marL="0" algn="l" defTabSz="4176331" rtl="0" eaLnBrk="1" latinLnBrk="0" hangingPunct="1">
        <a:defRPr sz="8200" kern="1200">
          <a:solidFill>
            <a:schemeClr val="tx1"/>
          </a:solidFill>
          <a:latin typeface="+mn-lt"/>
          <a:ea typeface="+mn-ea"/>
          <a:cs typeface="+mn-cs"/>
        </a:defRPr>
      </a:lvl1pPr>
      <a:lvl2pPr marL="2088166" algn="l" defTabSz="4176331" rtl="0" eaLnBrk="1" latinLnBrk="0" hangingPunct="1">
        <a:defRPr sz="8200" kern="1200">
          <a:solidFill>
            <a:schemeClr val="tx1"/>
          </a:solidFill>
          <a:latin typeface="+mn-lt"/>
          <a:ea typeface="+mn-ea"/>
          <a:cs typeface="+mn-cs"/>
        </a:defRPr>
      </a:lvl2pPr>
      <a:lvl3pPr marL="4176331" algn="l" defTabSz="4176331" rtl="0" eaLnBrk="1" latinLnBrk="0" hangingPunct="1">
        <a:defRPr sz="8200" kern="1200">
          <a:solidFill>
            <a:schemeClr val="tx1"/>
          </a:solidFill>
          <a:latin typeface="+mn-lt"/>
          <a:ea typeface="+mn-ea"/>
          <a:cs typeface="+mn-cs"/>
        </a:defRPr>
      </a:lvl3pPr>
      <a:lvl4pPr marL="6264497" algn="l" defTabSz="4176331" rtl="0" eaLnBrk="1" latinLnBrk="0" hangingPunct="1">
        <a:defRPr sz="8200" kern="1200">
          <a:solidFill>
            <a:schemeClr val="tx1"/>
          </a:solidFill>
          <a:latin typeface="+mn-lt"/>
          <a:ea typeface="+mn-ea"/>
          <a:cs typeface="+mn-cs"/>
        </a:defRPr>
      </a:lvl4pPr>
      <a:lvl5pPr marL="8352663" algn="l" defTabSz="4176331" rtl="0" eaLnBrk="1" latinLnBrk="0" hangingPunct="1">
        <a:defRPr sz="8200" kern="1200">
          <a:solidFill>
            <a:schemeClr val="tx1"/>
          </a:solidFill>
          <a:latin typeface="+mn-lt"/>
          <a:ea typeface="+mn-ea"/>
          <a:cs typeface="+mn-cs"/>
        </a:defRPr>
      </a:lvl5pPr>
      <a:lvl6pPr marL="10440829" algn="l" defTabSz="4176331" rtl="0" eaLnBrk="1" latinLnBrk="0" hangingPunct="1">
        <a:defRPr sz="8200" kern="1200">
          <a:solidFill>
            <a:schemeClr val="tx1"/>
          </a:solidFill>
          <a:latin typeface="+mn-lt"/>
          <a:ea typeface="+mn-ea"/>
          <a:cs typeface="+mn-cs"/>
        </a:defRPr>
      </a:lvl6pPr>
      <a:lvl7pPr marL="12528994" algn="l" defTabSz="4176331" rtl="0" eaLnBrk="1" latinLnBrk="0" hangingPunct="1">
        <a:defRPr sz="8200" kern="1200">
          <a:solidFill>
            <a:schemeClr val="tx1"/>
          </a:solidFill>
          <a:latin typeface="+mn-lt"/>
          <a:ea typeface="+mn-ea"/>
          <a:cs typeface="+mn-cs"/>
        </a:defRPr>
      </a:lvl7pPr>
      <a:lvl8pPr marL="14617161" algn="l" defTabSz="4176331" rtl="0" eaLnBrk="1" latinLnBrk="0" hangingPunct="1">
        <a:defRPr sz="8200" kern="1200">
          <a:solidFill>
            <a:schemeClr val="tx1"/>
          </a:solidFill>
          <a:latin typeface="+mn-lt"/>
          <a:ea typeface="+mn-ea"/>
          <a:cs typeface="+mn-cs"/>
        </a:defRPr>
      </a:lvl8pPr>
      <a:lvl9pPr marL="16705327" algn="l" defTabSz="417633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emf"/><Relationship Id="rId4" Type="http://schemas.openxmlformats.org/officeDocument/2006/relationships/hyperlink" Target="http://www.ihi.europa.eu/" TargetMode="External"/><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 name="Picture 70" descr="Qr code&#10;&#10;Description automatically generated">
            <a:extLst>
              <a:ext uri="{FF2B5EF4-FFF2-40B4-BE49-F238E27FC236}">
                <a16:creationId xmlns:a16="http://schemas.microsoft.com/office/drawing/2014/main" id="{A34AB681-EE77-1091-0E02-B1F8D2FE71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32143" y="36169604"/>
            <a:ext cx="3459514" cy="3459514"/>
          </a:xfrm>
          <a:prstGeom prst="rect">
            <a:avLst/>
          </a:prstGeom>
        </p:spPr>
      </p:pic>
      <p:sp>
        <p:nvSpPr>
          <p:cNvPr id="8" name="Textfeld 7"/>
          <p:cNvSpPr txBox="1"/>
          <p:nvPr/>
        </p:nvSpPr>
        <p:spPr>
          <a:xfrm>
            <a:off x="1891682" y="4848284"/>
            <a:ext cx="26809846" cy="3796319"/>
          </a:xfrm>
          <a:prstGeom prst="rect">
            <a:avLst/>
          </a:prstGeom>
          <a:noFill/>
        </p:spPr>
        <p:txBody>
          <a:bodyPr wrap="square" lIns="102005" tIns="51002" rIns="102005" bIns="51002" rtlCol="0">
            <a:spAutoFit/>
          </a:bodyPr>
          <a:lstStyle/>
          <a:p>
            <a:pPr algn="just"/>
            <a:r>
              <a:rPr lang="en-GB" sz="8000" dirty="0">
                <a:solidFill>
                  <a:srgbClr val="111D4E"/>
                </a:solidFill>
                <a:latin typeface="Georgia" pitchFamily="18" charset="0"/>
              </a:rPr>
              <a:t>Strengthening the patient voice in health outcome measurement in real-world settings in Europe – the Health Outcomes Observatory </a:t>
            </a:r>
          </a:p>
        </p:txBody>
      </p:sp>
      <p:sp>
        <p:nvSpPr>
          <p:cNvPr id="9" name="Textfeld 8"/>
          <p:cNvSpPr txBox="1"/>
          <p:nvPr/>
        </p:nvSpPr>
        <p:spPr>
          <a:xfrm>
            <a:off x="1891682" y="8944659"/>
            <a:ext cx="26503333" cy="1949660"/>
          </a:xfrm>
          <a:prstGeom prst="rect">
            <a:avLst/>
          </a:prstGeom>
          <a:noFill/>
        </p:spPr>
        <p:txBody>
          <a:bodyPr wrap="square" lIns="102005" tIns="51002" rIns="102005" bIns="51002" rtlCol="0">
            <a:spAutoFit/>
          </a:bodyPr>
          <a:lstStyle/>
          <a:p>
            <a:pPr algn="just"/>
            <a:r>
              <a:rPr lang="de-DE" sz="4000" dirty="0">
                <a:solidFill>
                  <a:srgbClr val="111D4E"/>
                </a:solidFill>
                <a:latin typeface="Georgia" pitchFamily="18" charset="0"/>
                <a:cs typeface="Arial" pitchFamily="34" charset="0"/>
              </a:rPr>
              <a:t>Tanja Stamm</a:t>
            </a:r>
            <a:r>
              <a:rPr lang="de-DE" sz="4000" baseline="30000" dirty="0">
                <a:solidFill>
                  <a:srgbClr val="111D4E"/>
                </a:solidFill>
                <a:latin typeface="Georgia" pitchFamily="18" charset="0"/>
                <a:cs typeface="Arial" pitchFamily="34" charset="0"/>
              </a:rPr>
              <a:t>1</a:t>
            </a:r>
            <a:r>
              <a:rPr lang="de-DE" sz="4000" dirty="0">
                <a:solidFill>
                  <a:srgbClr val="111D4E"/>
                </a:solidFill>
                <a:latin typeface="Georgia" pitchFamily="18" charset="0"/>
                <a:cs typeface="Arial" pitchFamily="34" charset="0"/>
              </a:rPr>
              <a:t>, Diana Delnoij</a:t>
            </a:r>
            <a:r>
              <a:rPr lang="de-DE" sz="4000" baseline="30000" dirty="0">
                <a:solidFill>
                  <a:srgbClr val="111D4E"/>
                </a:solidFill>
                <a:latin typeface="Georgia" pitchFamily="18" charset="0"/>
                <a:cs typeface="Arial" pitchFamily="34" charset="0"/>
              </a:rPr>
              <a:t>2</a:t>
            </a:r>
            <a:r>
              <a:rPr lang="de-DE" sz="4000" dirty="0">
                <a:solidFill>
                  <a:srgbClr val="111D4E"/>
                </a:solidFill>
                <a:latin typeface="Georgia" pitchFamily="18" charset="0"/>
                <a:cs typeface="Arial" pitchFamily="34" charset="0"/>
              </a:rPr>
              <a:t>, Matthias Rose</a:t>
            </a:r>
            <a:r>
              <a:rPr lang="de-DE" sz="4000" baseline="30000" dirty="0">
                <a:solidFill>
                  <a:srgbClr val="111D4E"/>
                </a:solidFill>
                <a:latin typeface="Georgia" pitchFamily="18" charset="0"/>
                <a:cs typeface="Arial" pitchFamily="34" charset="0"/>
              </a:rPr>
              <a:t>3</a:t>
            </a:r>
            <a:r>
              <a:rPr lang="de-DE" sz="4000" dirty="0">
                <a:solidFill>
                  <a:srgbClr val="111D4E"/>
                </a:solidFill>
                <a:latin typeface="Georgia" pitchFamily="18" charset="0"/>
                <a:cs typeface="Arial" pitchFamily="34" charset="0"/>
              </a:rPr>
              <a:t>, Margaret Andrews</a:t>
            </a:r>
            <a:r>
              <a:rPr lang="de-DE" sz="4000" baseline="30000" dirty="0">
                <a:solidFill>
                  <a:srgbClr val="111D4E"/>
                </a:solidFill>
                <a:latin typeface="Georgia" pitchFamily="18" charset="0"/>
                <a:cs typeface="Arial" pitchFamily="34" charset="0"/>
              </a:rPr>
              <a:t>1</a:t>
            </a:r>
            <a:r>
              <a:rPr lang="de-DE" sz="4000" dirty="0">
                <a:solidFill>
                  <a:srgbClr val="111D4E"/>
                </a:solidFill>
                <a:latin typeface="Georgia" pitchFamily="18" charset="0"/>
                <a:cs typeface="Arial" pitchFamily="34" charset="0"/>
              </a:rPr>
              <a:t>, Preston Long</a:t>
            </a:r>
            <a:r>
              <a:rPr lang="de-DE" sz="4000" baseline="30000" dirty="0">
                <a:solidFill>
                  <a:srgbClr val="111D4E"/>
                </a:solidFill>
                <a:latin typeface="Georgia" pitchFamily="18" charset="0"/>
                <a:cs typeface="Arial" pitchFamily="34" charset="0"/>
              </a:rPr>
              <a:t>1</a:t>
            </a:r>
            <a:r>
              <a:rPr lang="de-DE" sz="4000" dirty="0">
                <a:solidFill>
                  <a:srgbClr val="111D4E"/>
                </a:solidFill>
                <a:latin typeface="Georgia" pitchFamily="18" charset="0"/>
                <a:cs typeface="Arial" pitchFamily="34" charset="0"/>
              </a:rPr>
              <a:t>, Erika Mosor</a:t>
            </a:r>
            <a:r>
              <a:rPr lang="de-DE" sz="4000" baseline="30000" dirty="0">
                <a:solidFill>
                  <a:srgbClr val="111D4E"/>
                </a:solidFill>
                <a:latin typeface="Georgia" pitchFamily="18" charset="0"/>
                <a:cs typeface="Arial" pitchFamily="34" charset="0"/>
              </a:rPr>
              <a:t>1</a:t>
            </a:r>
            <a:r>
              <a:rPr lang="de-DE" sz="4000" dirty="0">
                <a:solidFill>
                  <a:srgbClr val="111D4E"/>
                </a:solidFill>
                <a:latin typeface="Georgia" pitchFamily="18" charset="0"/>
                <a:cs typeface="Arial" pitchFamily="34" charset="0"/>
              </a:rPr>
              <a:t>, Lisa Otto</a:t>
            </a:r>
            <a:r>
              <a:rPr lang="de-DE" sz="4000" baseline="30000" dirty="0">
                <a:solidFill>
                  <a:srgbClr val="111D4E"/>
                </a:solidFill>
                <a:latin typeface="Georgia" pitchFamily="18" charset="0"/>
                <a:cs typeface="Arial" pitchFamily="34" charset="0"/>
              </a:rPr>
              <a:t>2</a:t>
            </a:r>
            <a:r>
              <a:rPr lang="de-DE" sz="4000" dirty="0">
                <a:solidFill>
                  <a:srgbClr val="111D4E"/>
                </a:solidFill>
                <a:latin typeface="Georgia" pitchFamily="18" charset="0"/>
                <a:cs typeface="Arial" pitchFamily="34" charset="0"/>
              </a:rPr>
              <a:t>, Rob Thwaites</a:t>
            </a:r>
            <a:r>
              <a:rPr lang="de-DE" sz="4000" baseline="30000" dirty="0">
                <a:solidFill>
                  <a:srgbClr val="111D4E"/>
                </a:solidFill>
                <a:latin typeface="Georgia" pitchFamily="18" charset="0"/>
                <a:cs typeface="Arial" pitchFamily="34" charset="0"/>
              </a:rPr>
              <a:t>4</a:t>
            </a:r>
            <a:r>
              <a:rPr lang="de-DE" sz="4000" dirty="0">
                <a:solidFill>
                  <a:srgbClr val="111D4E"/>
                </a:solidFill>
                <a:latin typeface="Georgia" pitchFamily="18" charset="0"/>
                <a:cs typeface="Arial" pitchFamily="34" charset="0"/>
              </a:rPr>
              <a:t>, </a:t>
            </a:r>
            <a:r>
              <a:rPr lang="de-DE" sz="4000" dirty="0" err="1">
                <a:solidFill>
                  <a:srgbClr val="111D4E"/>
                </a:solidFill>
                <a:latin typeface="Georgia" pitchFamily="18" charset="0"/>
                <a:cs typeface="Arial" pitchFamily="34" charset="0"/>
              </a:rPr>
              <a:t>Yolima</a:t>
            </a:r>
            <a:r>
              <a:rPr lang="de-DE" sz="4000" dirty="0">
                <a:solidFill>
                  <a:srgbClr val="111D4E"/>
                </a:solidFill>
                <a:latin typeface="Georgia" pitchFamily="18" charset="0"/>
                <a:cs typeface="Arial" pitchFamily="34" charset="0"/>
              </a:rPr>
              <a:t> Cossio</a:t>
            </a:r>
            <a:r>
              <a:rPr lang="de-DE" sz="4000" baseline="30000" dirty="0">
                <a:solidFill>
                  <a:srgbClr val="111D4E"/>
                </a:solidFill>
                <a:latin typeface="Georgia" pitchFamily="18" charset="0"/>
                <a:cs typeface="Arial" pitchFamily="34" charset="0"/>
              </a:rPr>
              <a:t>5</a:t>
            </a:r>
            <a:r>
              <a:rPr lang="de-DE" sz="4000" dirty="0">
                <a:solidFill>
                  <a:srgbClr val="111D4E"/>
                </a:solidFill>
                <a:latin typeface="Georgia" pitchFamily="18" charset="0"/>
                <a:cs typeface="Arial" pitchFamily="34" charset="0"/>
              </a:rPr>
              <a:t>, </a:t>
            </a:r>
            <a:r>
              <a:rPr lang="de-DE" sz="4000" dirty="0" err="1">
                <a:solidFill>
                  <a:srgbClr val="111D4E"/>
                </a:solidFill>
                <a:latin typeface="Georgia" pitchFamily="18" charset="0"/>
                <a:cs typeface="Arial" pitchFamily="34" charset="0"/>
              </a:rPr>
              <a:t>Jørgen</a:t>
            </a:r>
            <a:r>
              <a:rPr lang="de-DE" sz="4000" dirty="0">
                <a:solidFill>
                  <a:srgbClr val="111D4E"/>
                </a:solidFill>
                <a:latin typeface="Georgia" pitchFamily="18" charset="0"/>
                <a:cs typeface="Arial" pitchFamily="34" charset="0"/>
              </a:rPr>
              <a:t> </a:t>
            </a:r>
            <a:r>
              <a:rPr lang="de-DE" sz="4000" dirty="0" err="1">
                <a:solidFill>
                  <a:srgbClr val="111D4E"/>
                </a:solidFill>
                <a:latin typeface="Georgia" pitchFamily="18" charset="0"/>
                <a:cs typeface="Arial" pitchFamily="34" charset="0"/>
              </a:rPr>
              <a:t>Schøler</a:t>
            </a:r>
            <a:r>
              <a:rPr lang="de-DE" sz="4000" dirty="0">
                <a:solidFill>
                  <a:srgbClr val="111D4E"/>
                </a:solidFill>
                <a:latin typeface="Georgia" pitchFamily="18" charset="0"/>
                <a:cs typeface="Arial" pitchFamily="34" charset="0"/>
              </a:rPr>
              <a:t> Kristensen</a:t>
            </a:r>
            <a:r>
              <a:rPr lang="de-DE" sz="4000" baseline="30000" dirty="0">
                <a:solidFill>
                  <a:srgbClr val="111D4E"/>
                </a:solidFill>
                <a:latin typeface="Georgia" pitchFamily="18" charset="0"/>
                <a:cs typeface="Arial" pitchFamily="34" charset="0"/>
              </a:rPr>
              <a:t>6</a:t>
            </a:r>
            <a:r>
              <a:rPr lang="de-DE" sz="4000" dirty="0">
                <a:solidFill>
                  <a:srgbClr val="111D4E"/>
                </a:solidFill>
                <a:latin typeface="Georgia" pitchFamily="18" charset="0"/>
                <a:cs typeface="Arial" pitchFamily="34" charset="0"/>
              </a:rPr>
              <a:t>, </a:t>
            </a:r>
            <a:r>
              <a:rPr lang="de-DE" sz="4000" dirty="0" err="1">
                <a:solidFill>
                  <a:srgbClr val="111D4E"/>
                </a:solidFill>
                <a:latin typeface="Georgia" pitchFamily="18" charset="0"/>
                <a:cs typeface="Arial" pitchFamily="34" charset="0"/>
              </a:rPr>
              <a:t>Dipak</a:t>
            </a:r>
            <a:r>
              <a:rPr lang="de-DE" sz="4000" dirty="0">
                <a:solidFill>
                  <a:srgbClr val="111D4E"/>
                </a:solidFill>
                <a:latin typeface="Georgia" pitchFamily="18" charset="0"/>
                <a:cs typeface="Arial" pitchFamily="34" charset="0"/>
              </a:rPr>
              <a:t> Kalra</a:t>
            </a:r>
            <a:r>
              <a:rPr lang="de-DE" sz="4000" baseline="30000" dirty="0">
                <a:solidFill>
                  <a:srgbClr val="111D4E"/>
                </a:solidFill>
                <a:latin typeface="Georgia" pitchFamily="18" charset="0"/>
                <a:cs typeface="Arial" pitchFamily="34" charset="0"/>
              </a:rPr>
              <a:t>7</a:t>
            </a:r>
            <a:r>
              <a:rPr lang="de-DE" sz="4000" dirty="0">
                <a:solidFill>
                  <a:srgbClr val="111D4E"/>
                </a:solidFill>
                <a:latin typeface="Georgia" pitchFamily="18" charset="0"/>
                <a:cs typeface="Arial" pitchFamily="34" charset="0"/>
              </a:rPr>
              <a:t>, A.H.M. Bénard</a:t>
            </a:r>
            <a:r>
              <a:rPr lang="de-DE" sz="4000" baseline="30000" dirty="0">
                <a:solidFill>
                  <a:srgbClr val="111D4E"/>
                </a:solidFill>
                <a:latin typeface="Georgia" pitchFamily="18" charset="0"/>
                <a:cs typeface="Arial" pitchFamily="34" charset="0"/>
              </a:rPr>
              <a:t>5</a:t>
            </a:r>
            <a:r>
              <a:rPr lang="de-DE" sz="4000" dirty="0">
                <a:solidFill>
                  <a:srgbClr val="111D4E"/>
                </a:solidFill>
                <a:latin typeface="Georgia" pitchFamily="18" charset="0"/>
                <a:cs typeface="Arial" pitchFamily="34" charset="0"/>
              </a:rPr>
              <a:t>, </a:t>
            </a:r>
            <a:r>
              <a:rPr lang="de-DE" sz="4000" dirty="0" err="1">
                <a:solidFill>
                  <a:srgbClr val="111D4E"/>
                </a:solidFill>
                <a:latin typeface="Georgia" pitchFamily="18" charset="0"/>
                <a:cs typeface="Arial" pitchFamily="34" charset="0"/>
              </a:rPr>
              <a:t>Melpomeni</a:t>
            </a:r>
            <a:r>
              <a:rPr lang="de-DE" sz="4000" dirty="0">
                <a:solidFill>
                  <a:srgbClr val="111D4E"/>
                </a:solidFill>
                <a:latin typeface="Georgia" pitchFamily="18" charset="0"/>
                <a:cs typeface="Arial" pitchFamily="34" charset="0"/>
              </a:rPr>
              <a:t> Styliadou</a:t>
            </a:r>
            <a:r>
              <a:rPr lang="de-DE" sz="4000" baseline="30000" dirty="0">
                <a:solidFill>
                  <a:srgbClr val="111D4E"/>
                </a:solidFill>
                <a:latin typeface="Georgia" pitchFamily="18" charset="0"/>
                <a:cs typeface="Arial" pitchFamily="34" charset="0"/>
              </a:rPr>
              <a:t>8</a:t>
            </a:r>
            <a:r>
              <a:rPr lang="de-DE" sz="4000" dirty="0">
                <a:solidFill>
                  <a:srgbClr val="111D4E"/>
                </a:solidFill>
                <a:latin typeface="Georgia" pitchFamily="18" charset="0"/>
                <a:cs typeface="Arial" pitchFamily="34" charset="0"/>
              </a:rPr>
              <a:t>, </a:t>
            </a:r>
            <a:r>
              <a:rPr lang="de-DE" sz="4000" dirty="0" err="1">
                <a:solidFill>
                  <a:srgbClr val="111D4E"/>
                </a:solidFill>
                <a:latin typeface="Georgia" pitchFamily="18" charset="0"/>
                <a:cs typeface="Arial" pitchFamily="34" charset="0"/>
              </a:rPr>
              <a:t>Linetta</a:t>
            </a:r>
            <a:r>
              <a:rPr lang="de-DE" sz="4000" dirty="0">
                <a:solidFill>
                  <a:srgbClr val="111D4E"/>
                </a:solidFill>
                <a:latin typeface="Georgia" pitchFamily="18" charset="0"/>
                <a:cs typeface="Arial" pitchFamily="34" charset="0"/>
              </a:rPr>
              <a:t> Koppert</a:t>
            </a:r>
            <a:r>
              <a:rPr lang="de-DE" sz="4000" baseline="30000" dirty="0">
                <a:solidFill>
                  <a:srgbClr val="111D4E"/>
                </a:solidFill>
                <a:latin typeface="Georgia" pitchFamily="18" charset="0"/>
                <a:cs typeface="Arial" pitchFamily="34" charset="0"/>
              </a:rPr>
              <a:t>9</a:t>
            </a:r>
            <a:endParaRPr lang="de-DE" sz="4000" dirty="0">
              <a:solidFill>
                <a:srgbClr val="111D4E"/>
              </a:solidFill>
              <a:latin typeface="Georgia" pitchFamily="18" charset="0"/>
              <a:cs typeface="Arial" pitchFamily="34" charset="0"/>
            </a:endParaRPr>
          </a:p>
        </p:txBody>
      </p:sp>
      <p:sp>
        <p:nvSpPr>
          <p:cNvPr id="11" name="Textfeld 10"/>
          <p:cNvSpPr txBox="1"/>
          <p:nvPr/>
        </p:nvSpPr>
        <p:spPr>
          <a:xfrm>
            <a:off x="1808330" y="11154245"/>
            <a:ext cx="27075940" cy="1826549"/>
          </a:xfrm>
          <a:prstGeom prst="rect">
            <a:avLst/>
          </a:prstGeom>
          <a:noFill/>
        </p:spPr>
        <p:txBody>
          <a:bodyPr wrap="square" lIns="102005" tIns="51002" rIns="102005" bIns="51002" rtlCol="0">
            <a:spAutoFit/>
          </a:bodyPr>
          <a:lstStyle/>
          <a:p>
            <a:pPr algn="just"/>
            <a:r>
              <a:rPr lang="de-DE" sz="2800" dirty="0">
                <a:solidFill>
                  <a:srgbClr val="111D4E"/>
                </a:solidFill>
                <a:latin typeface="Lucida Sans" pitchFamily="34" charset="0"/>
                <a:cs typeface="Arial" pitchFamily="34" charset="0"/>
              </a:rPr>
              <a:t>1 Institute </a:t>
            </a:r>
            <a:r>
              <a:rPr lang="de-DE" sz="2800" dirty="0" err="1">
                <a:solidFill>
                  <a:srgbClr val="111D4E"/>
                </a:solidFill>
                <a:latin typeface="Lucida Sans" pitchFamily="34" charset="0"/>
                <a:cs typeface="Arial" pitchFamily="34" charset="0"/>
              </a:rPr>
              <a:t>of</a:t>
            </a:r>
            <a:r>
              <a:rPr lang="de-DE" sz="2800" dirty="0">
                <a:solidFill>
                  <a:srgbClr val="111D4E"/>
                </a:solidFill>
                <a:latin typeface="Lucida Sans" pitchFamily="34" charset="0"/>
                <a:cs typeface="Arial" pitchFamily="34" charset="0"/>
              </a:rPr>
              <a:t> Outcomes Research, Center </a:t>
            </a:r>
            <a:r>
              <a:rPr lang="de-DE" sz="2800" dirty="0" err="1">
                <a:solidFill>
                  <a:srgbClr val="111D4E"/>
                </a:solidFill>
                <a:latin typeface="Lucida Sans" pitchFamily="34" charset="0"/>
                <a:cs typeface="Arial" pitchFamily="34" charset="0"/>
              </a:rPr>
              <a:t>of</a:t>
            </a:r>
            <a:r>
              <a:rPr lang="de-DE" sz="2800" dirty="0">
                <a:solidFill>
                  <a:srgbClr val="111D4E"/>
                </a:solidFill>
                <a:latin typeface="Lucida Sans" pitchFamily="34" charset="0"/>
                <a:cs typeface="Arial" pitchFamily="34" charset="0"/>
              </a:rPr>
              <a:t> Medical </a:t>
            </a:r>
            <a:r>
              <a:rPr lang="de-DE" sz="2800" dirty="0" err="1">
                <a:solidFill>
                  <a:srgbClr val="111D4E"/>
                </a:solidFill>
                <a:latin typeface="Lucida Sans" pitchFamily="34" charset="0"/>
                <a:cs typeface="Arial" pitchFamily="34" charset="0"/>
              </a:rPr>
              <a:t>Statistics</a:t>
            </a:r>
            <a:r>
              <a:rPr lang="de-DE" sz="2800" dirty="0">
                <a:solidFill>
                  <a:srgbClr val="111D4E"/>
                </a:solidFill>
                <a:latin typeface="Lucida Sans" pitchFamily="34" charset="0"/>
                <a:cs typeface="Arial" pitchFamily="34" charset="0"/>
              </a:rPr>
              <a:t>, </a:t>
            </a:r>
            <a:r>
              <a:rPr lang="de-DE" sz="2800" dirty="0" err="1">
                <a:solidFill>
                  <a:srgbClr val="111D4E"/>
                </a:solidFill>
                <a:latin typeface="Lucida Sans" pitchFamily="34" charset="0"/>
                <a:cs typeface="Arial" pitchFamily="34" charset="0"/>
              </a:rPr>
              <a:t>Informatics</a:t>
            </a:r>
            <a:r>
              <a:rPr lang="de-DE" sz="2800" dirty="0">
                <a:solidFill>
                  <a:srgbClr val="111D4E"/>
                </a:solidFill>
                <a:latin typeface="Lucida Sans" pitchFamily="34" charset="0"/>
                <a:cs typeface="Arial" pitchFamily="34" charset="0"/>
              </a:rPr>
              <a:t> and Intelligent Systems, Medical University </a:t>
            </a:r>
            <a:r>
              <a:rPr lang="de-DE" sz="2800" dirty="0" err="1">
                <a:solidFill>
                  <a:srgbClr val="111D4E"/>
                </a:solidFill>
                <a:latin typeface="Lucida Sans" pitchFamily="34" charset="0"/>
                <a:cs typeface="Arial" pitchFamily="34" charset="0"/>
              </a:rPr>
              <a:t>of</a:t>
            </a:r>
            <a:r>
              <a:rPr lang="de-DE" sz="2800" dirty="0">
                <a:solidFill>
                  <a:srgbClr val="111D4E"/>
                </a:solidFill>
                <a:latin typeface="Lucida Sans" pitchFamily="34" charset="0"/>
                <a:cs typeface="Arial" pitchFamily="34" charset="0"/>
              </a:rPr>
              <a:t> Vienna</a:t>
            </a:r>
            <a:r>
              <a:rPr lang="en-US" sz="2800" dirty="0">
                <a:solidFill>
                  <a:srgbClr val="111D4E"/>
                </a:solidFill>
                <a:latin typeface="Lucida Sans" pitchFamily="34" charset="0"/>
                <a:cs typeface="Arial" pitchFamily="34" charset="0"/>
              </a:rPr>
              <a:t>, 2 </a:t>
            </a:r>
            <a:r>
              <a:rPr lang="de-DE" sz="2800" dirty="0" err="1">
                <a:solidFill>
                  <a:srgbClr val="111D4E"/>
                </a:solidFill>
                <a:latin typeface="Lucida Sans" pitchFamily="34" charset="0"/>
                <a:cs typeface="Arial" pitchFamily="34" charset="0"/>
              </a:rPr>
              <a:t>Dutch</a:t>
            </a:r>
            <a:r>
              <a:rPr lang="de-DE" sz="2800" dirty="0">
                <a:solidFill>
                  <a:srgbClr val="111D4E"/>
                </a:solidFill>
                <a:latin typeface="Lucida Sans" pitchFamily="34" charset="0"/>
                <a:cs typeface="Arial" pitchFamily="34" charset="0"/>
              </a:rPr>
              <a:t> </a:t>
            </a:r>
            <a:r>
              <a:rPr lang="de-DE" sz="2800" dirty="0" err="1">
                <a:solidFill>
                  <a:srgbClr val="111D4E"/>
                </a:solidFill>
                <a:latin typeface="Lucida Sans" pitchFamily="34" charset="0"/>
                <a:cs typeface="Arial" pitchFamily="34" charset="0"/>
              </a:rPr>
              <a:t>Medicinal</a:t>
            </a:r>
            <a:r>
              <a:rPr lang="de-DE" sz="2800" dirty="0">
                <a:solidFill>
                  <a:srgbClr val="111D4E"/>
                </a:solidFill>
                <a:latin typeface="Lucida Sans" pitchFamily="34" charset="0"/>
                <a:cs typeface="Arial" pitchFamily="34" charset="0"/>
              </a:rPr>
              <a:t> Agency</a:t>
            </a:r>
            <a:r>
              <a:rPr lang="en-US" sz="2800" dirty="0">
                <a:solidFill>
                  <a:srgbClr val="111D4E"/>
                </a:solidFill>
                <a:latin typeface="Lucida Sans" pitchFamily="34" charset="0"/>
                <a:cs typeface="Arial" pitchFamily="34" charset="0"/>
              </a:rPr>
              <a:t>, 3 </a:t>
            </a:r>
            <a:r>
              <a:rPr lang="de-DE" sz="2800" dirty="0">
                <a:solidFill>
                  <a:srgbClr val="111D4E"/>
                </a:solidFill>
                <a:latin typeface="Lucida Sans" pitchFamily="34" charset="0"/>
                <a:cs typeface="Arial" pitchFamily="34" charset="0"/>
              </a:rPr>
              <a:t>Charité Berlin</a:t>
            </a:r>
            <a:r>
              <a:rPr lang="en-US" sz="2800" dirty="0">
                <a:solidFill>
                  <a:srgbClr val="111D4E"/>
                </a:solidFill>
                <a:latin typeface="Lucida Sans" pitchFamily="34" charset="0"/>
                <a:cs typeface="Arial" pitchFamily="34" charset="0"/>
              </a:rPr>
              <a:t>, 4 </a:t>
            </a:r>
            <a:r>
              <a:rPr lang="en-GB" sz="2800" dirty="0">
                <a:solidFill>
                  <a:srgbClr val="111D4E"/>
                </a:solidFill>
                <a:latin typeface="Lucida Sans" pitchFamily="34" charset="0"/>
                <a:cs typeface="Arial" pitchFamily="34" charset="0"/>
              </a:rPr>
              <a:t>Albion House Consulting Ltd, Marlow, United Kingdom</a:t>
            </a:r>
            <a:r>
              <a:rPr lang="en-US" sz="2800" dirty="0">
                <a:solidFill>
                  <a:srgbClr val="111D4E"/>
                </a:solidFill>
                <a:latin typeface="Lucida Sans" pitchFamily="34" charset="0"/>
                <a:cs typeface="Arial" pitchFamily="34" charset="0"/>
              </a:rPr>
              <a:t>, 5 </a:t>
            </a:r>
            <a:r>
              <a:rPr lang="en-US" sz="2800" dirty="0" err="1">
                <a:solidFill>
                  <a:srgbClr val="111D4E"/>
                </a:solidFill>
                <a:latin typeface="Lucida Sans" pitchFamily="34" charset="0"/>
                <a:cs typeface="Arial" pitchFamily="34" charset="0"/>
              </a:rPr>
              <a:t>Vall</a:t>
            </a:r>
            <a:r>
              <a:rPr lang="en-US" sz="2800" dirty="0">
                <a:solidFill>
                  <a:srgbClr val="111D4E"/>
                </a:solidFill>
                <a:latin typeface="Lucida Sans" pitchFamily="34" charset="0"/>
                <a:cs typeface="Arial" pitchFamily="34" charset="0"/>
              </a:rPr>
              <a:t> </a:t>
            </a:r>
            <a:r>
              <a:rPr lang="en-US" sz="2800" dirty="0" err="1">
                <a:solidFill>
                  <a:srgbClr val="111D4E"/>
                </a:solidFill>
                <a:latin typeface="Lucida Sans" pitchFamily="34" charset="0"/>
                <a:cs typeface="Arial" pitchFamily="34" charset="0"/>
              </a:rPr>
              <a:t>d’Hebron</a:t>
            </a:r>
            <a:r>
              <a:rPr lang="en-US" sz="2800" dirty="0">
                <a:solidFill>
                  <a:srgbClr val="111D4E"/>
                </a:solidFill>
                <a:latin typeface="Lucida Sans" pitchFamily="34" charset="0"/>
                <a:cs typeface="Arial" pitchFamily="34" charset="0"/>
              </a:rPr>
              <a:t> University Hospital, Barcelona, Spain, 6 Danish Medicinal Agency, 7 </a:t>
            </a:r>
            <a:r>
              <a:rPr lang="en-GB" sz="2800" dirty="0">
                <a:solidFill>
                  <a:srgbClr val="111D4E"/>
                </a:solidFill>
                <a:latin typeface="Lucida Sans" pitchFamily="34" charset="0"/>
                <a:cs typeface="Arial" pitchFamily="34" charset="0"/>
              </a:rPr>
              <a:t>The European Institute for Innovation through Health Data, Brussels, Belgium, 8 Data Science Institute, Takeda R&amp;D, Zurich, Switzerland, 9 Erasmus Medical </a:t>
            </a:r>
            <a:r>
              <a:rPr lang="en-GB" sz="2800" dirty="0" err="1">
                <a:solidFill>
                  <a:srgbClr val="111D4E"/>
                </a:solidFill>
                <a:latin typeface="Lucida Sans" pitchFamily="34" charset="0"/>
                <a:cs typeface="Arial" pitchFamily="34" charset="0"/>
              </a:rPr>
              <a:t>Center</a:t>
            </a:r>
            <a:r>
              <a:rPr lang="en-GB" sz="2800" dirty="0">
                <a:solidFill>
                  <a:srgbClr val="111D4E"/>
                </a:solidFill>
                <a:latin typeface="Lucida Sans" pitchFamily="34" charset="0"/>
                <a:cs typeface="Arial" pitchFamily="34" charset="0"/>
              </a:rPr>
              <a:t>, Rotterdam, The Netherlands</a:t>
            </a:r>
            <a:endParaRPr lang="de-DE" sz="2800" dirty="0">
              <a:solidFill>
                <a:srgbClr val="111D4E"/>
              </a:solidFill>
              <a:latin typeface="Lucida Sans" pitchFamily="34" charset="0"/>
              <a:cs typeface="Arial" pitchFamily="34" charset="0"/>
            </a:endParaRPr>
          </a:p>
        </p:txBody>
      </p:sp>
      <p:grpSp>
        <p:nvGrpSpPr>
          <p:cNvPr id="47" name="Group 46">
            <a:extLst>
              <a:ext uri="{FF2B5EF4-FFF2-40B4-BE49-F238E27FC236}">
                <a16:creationId xmlns:a16="http://schemas.microsoft.com/office/drawing/2014/main" id="{E652D31C-6659-47AC-BCFA-FAB6DA26DD56}"/>
              </a:ext>
            </a:extLst>
          </p:cNvPr>
          <p:cNvGrpSpPr/>
          <p:nvPr/>
        </p:nvGrpSpPr>
        <p:grpSpPr>
          <a:xfrm>
            <a:off x="1914293" y="29790252"/>
            <a:ext cx="11695062" cy="6998304"/>
            <a:chOff x="70958" y="4819193"/>
            <a:chExt cx="2454491" cy="1502725"/>
          </a:xfrm>
        </p:grpSpPr>
        <p:sp>
          <p:nvSpPr>
            <p:cNvPr id="49" name="TextBox 48">
              <a:extLst>
                <a:ext uri="{FF2B5EF4-FFF2-40B4-BE49-F238E27FC236}">
                  <a16:creationId xmlns:a16="http://schemas.microsoft.com/office/drawing/2014/main" id="{BD3C0DCE-18B3-B3EB-0D32-21A6B025B21A}"/>
                </a:ext>
              </a:extLst>
            </p:cNvPr>
            <p:cNvSpPr txBox="1"/>
            <p:nvPr/>
          </p:nvSpPr>
          <p:spPr>
            <a:xfrm>
              <a:off x="230668" y="4819193"/>
              <a:ext cx="2185828" cy="103735"/>
            </a:xfrm>
            <a:prstGeom prst="rect">
              <a:avLst/>
            </a:prstGeom>
            <a:noFill/>
          </p:spPr>
          <p:txBody>
            <a:bodyPr wrap="square" lIns="0" tIns="0" rIns="0" bIns="0" rtlCol="0">
              <a:spAutoFit/>
            </a:bodyPr>
            <a:lstStyle/>
            <a:p>
              <a:r>
                <a:rPr lang="en-GB" sz="3600" b="1" dirty="0">
                  <a:solidFill>
                    <a:srgbClr val="262E6A"/>
                  </a:solidFill>
                  <a:latin typeface="Arial" charset="0"/>
                  <a:ea typeface="Arial" charset="0"/>
                  <a:cs typeface="Arial" charset="0"/>
                </a:rPr>
                <a:t>Project concept</a:t>
              </a:r>
              <a:r>
                <a:rPr lang="en-GB" sz="3600" b="1" baseline="30000" dirty="0">
                  <a:solidFill>
                    <a:srgbClr val="262E6A"/>
                  </a:solidFill>
                  <a:latin typeface="Arial" charset="0"/>
                  <a:ea typeface="Arial" charset="0"/>
                  <a:cs typeface="Arial" charset="0"/>
                </a:rPr>
                <a:t>1</a:t>
              </a:r>
            </a:p>
          </p:txBody>
        </p:sp>
        <p:pic>
          <p:nvPicPr>
            <p:cNvPr id="50" name="Grafik 6">
              <a:extLst>
                <a:ext uri="{FF2B5EF4-FFF2-40B4-BE49-F238E27FC236}">
                  <a16:creationId xmlns:a16="http://schemas.microsoft.com/office/drawing/2014/main" id="{AA72752D-9D82-32C8-7BDF-FE37E428984E}"/>
                </a:ext>
              </a:extLst>
            </p:cNvPr>
            <p:cNvPicPr>
              <a:picLocks noChangeAspect="1"/>
            </p:cNvPicPr>
            <p:nvPr/>
          </p:nvPicPr>
          <p:blipFill>
            <a:blip r:embed="rId3"/>
            <a:stretch>
              <a:fillRect/>
            </a:stretch>
          </p:blipFill>
          <p:spPr>
            <a:xfrm>
              <a:off x="70958" y="4954241"/>
              <a:ext cx="2454491" cy="1367677"/>
            </a:xfrm>
            <a:prstGeom prst="rect">
              <a:avLst/>
            </a:prstGeom>
          </p:spPr>
        </p:pic>
      </p:grpSp>
      <p:sp>
        <p:nvSpPr>
          <p:cNvPr id="51" name="Rechteck 20">
            <a:extLst>
              <a:ext uri="{FF2B5EF4-FFF2-40B4-BE49-F238E27FC236}">
                <a16:creationId xmlns:a16="http://schemas.microsoft.com/office/drawing/2014/main" id="{419E975C-0AB5-F9A1-0C92-B22D09DD5558}"/>
              </a:ext>
            </a:extLst>
          </p:cNvPr>
          <p:cNvSpPr/>
          <p:nvPr/>
        </p:nvSpPr>
        <p:spPr>
          <a:xfrm>
            <a:off x="691721" y="13284260"/>
            <a:ext cx="28860019" cy="9291142"/>
          </a:xfrm>
          <a:prstGeom prst="rect">
            <a:avLst/>
          </a:prstGeom>
          <a:solidFill>
            <a:srgbClr val="5FB4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spcAft>
                <a:spcPts val="7000"/>
              </a:spcAft>
            </a:pPr>
            <a:r>
              <a:rPr lang="en-GB" sz="7200" b="1" dirty="0">
                <a:solidFill>
                  <a:schemeClr val="bg1"/>
                </a:solidFill>
              </a:rPr>
              <a:t>The Health Outcomes Observatory (H2O) project is a public-private partnership which sets up a multi-jurisdictional not-for-profit ecosystem to incorporate patient-reported and other health outcomes into healthcare decision-making. </a:t>
            </a:r>
          </a:p>
          <a:p>
            <a:pPr algn="ctr"/>
            <a:r>
              <a:rPr lang="en-GB" sz="5400" b="1" dirty="0">
                <a:solidFill>
                  <a:schemeClr val="bg1"/>
                </a:solidFill>
              </a:rPr>
              <a:t>We 1) select outcome sets, 2) implement them on a large scale in four European countries and </a:t>
            </a:r>
            <a:br>
              <a:rPr lang="en-GB" sz="5400" b="1" dirty="0">
                <a:solidFill>
                  <a:schemeClr val="bg1"/>
                </a:solidFill>
              </a:rPr>
            </a:br>
            <a:r>
              <a:rPr lang="en-GB" sz="5400" b="1" dirty="0">
                <a:solidFill>
                  <a:schemeClr val="bg1"/>
                </a:solidFill>
              </a:rPr>
              <a:t>3) develop a governance model for data sharing.</a:t>
            </a:r>
            <a:endParaRPr lang="en-US" sz="1600" b="1" dirty="0">
              <a:solidFill>
                <a:srgbClr val="111D4E"/>
              </a:solidFill>
              <a:latin typeface="Lucida Sans" pitchFamily="34" charset="0"/>
              <a:cs typeface="Arial" pitchFamily="34" charset="0"/>
            </a:endParaRPr>
          </a:p>
        </p:txBody>
      </p:sp>
      <p:grpSp>
        <p:nvGrpSpPr>
          <p:cNvPr id="54" name="Group 53">
            <a:extLst>
              <a:ext uri="{FF2B5EF4-FFF2-40B4-BE49-F238E27FC236}">
                <a16:creationId xmlns:a16="http://schemas.microsoft.com/office/drawing/2014/main" id="{3530450D-3B12-DB1F-E505-D9CFE3099776}"/>
              </a:ext>
            </a:extLst>
          </p:cNvPr>
          <p:cNvGrpSpPr/>
          <p:nvPr/>
        </p:nvGrpSpPr>
        <p:grpSpPr>
          <a:xfrm>
            <a:off x="1484957" y="40204268"/>
            <a:ext cx="27308011" cy="1935706"/>
            <a:chOff x="90495" y="7719742"/>
            <a:chExt cx="2461785" cy="878214"/>
          </a:xfrm>
        </p:grpSpPr>
        <p:sp>
          <p:nvSpPr>
            <p:cNvPr id="55" name="Rounded Rectangle 68">
              <a:extLst>
                <a:ext uri="{FF2B5EF4-FFF2-40B4-BE49-F238E27FC236}">
                  <a16:creationId xmlns:a16="http://schemas.microsoft.com/office/drawing/2014/main" id="{813B33B3-34DB-8A30-C3DA-1B20BD5DCCD1}"/>
                </a:ext>
              </a:extLst>
            </p:cNvPr>
            <p:cNvSpPr>
              <a:spLocks/>
            </p:cNvSpPr>
            <p:nvPr/>
          </p:nvSpPr>
          <p:spPr>
            <a:xfrm>
              <a:off x="90495" y="7750202"/>
              <a:ext cx="2461785" cy="847754"/>
            </a:xfrm>
            <a:prstGeom prst="roundRect">
              <a:avLst>
                <a:gd name="adj" fmla="val 8882"/>
              </a:avLst>
            </a:prstGeom>
            <a:solidFill>
              <a:schemeClr val="bg1"/>
            </a:solidFill>
            <a:ln>
              <a:noFill/>
            </a:ln>
            <a:effectLst>
              <a:outerShdw blurRad="50800" dir="5400000" algn="t"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GB" sz="3600" dirty="0">
                <a:solidFill>
                  <a:srgbClr val="262E6A"/>
                </a:solidFill>
                <a:latin typeface="Arial" panose="020B0604020202020204" pitchFamily="34" charset="0"/>
                <a:cs typeface="Arial" panose="020B0604020202020204" pitchFamily="34" charset="0"/>
              </a:endParaRPr>
            </a:p>
          </p:txBody>
        </p:sp>
        <p:sp>
          <p:nvSpPr>
            <p:cNvPr id="56" name="TextBox 55">
              <a:extLst>
                <a:ext uri="{FF2B5EF4-FFF2-40B4-BE49-F238E27FC236}">
                  <a16:creationId xmlns:a16="http://schemas.microsoft.com/office/drawing/2014/main" id="{0D48DA2B-A0F3-6AF2-8AE7-21572BE1A94C}"/>
                </a:ext>
              </a:extLst>
            </p:cNvPr>
            <p:cNvSpPr txBox="1"/>
            <p:nvPr/>
          </p:nvSpPr>
          <p:spPr>
            <a:xfrm>
              <a:off x="90495" y="7719742"/>
              <a:ext cx="2425910" cy="781960"/>
            </a:xfrm>
            <a:prstGeom prst="rect">
              <a:avLst/>
            </a:prstGeom>
            <a:noFill/>
          </p:spPr>
          <p:txBody>
            <a:bodyPr wrap="square" lIns="0" tIns="0" rIns="0" bIns="0" rtlCol="0">
              <a:spAutoFit/>
            </a:bodyPr>
            <a:lstStyle/>
            <a:p>
              <a:pPr algn="just"/>
              <a:r>
                <a:rPr lang="en-GB" sz="2800" dirty="0">
                  <a:solidFill>
                    <a:srgbClr val="262E6A"/>
                  </a:solidFill>
                  <a:latin typeface="Arial" panose="020B0604020202020204" pitchFamily="34" charset="0"/>
                  <a:cs typeface="Arial" panose="020B0604020202020204" pitchFamily="34" charset="0"/>
                </a:rPr>
                <a:t>H2O has received funding from the Innovative Medicines Initiative 2 Joint Undertaking under grant agreement No 945345. This Joint Undertaking receives support from the European Union’s Horizon 2020 research and innovation programme and EFPIA and Trial Nation and JDRF. </a:t>
              </a:r>
              <a:r>
                <a:rPr lang="en-GB" sz="2800" dirty="0">
                  <a:solidFill>
                    <a:srgbClr val="262E6A"/>
                  </a:solidFill>
                  <a:latin typeface="Arial" panose="020B0604020202020204" pitchFamily="34" charset="0"/>
                  <a:cs typeface="Arial" panose="020B0604020202020204" pitchFamily="34" charset="0"/>
                  <a:hlinkClick r:id="rId4"/>
                </a:rPr>
                <a:t>http://www.ihi.europa.eu</a:t>
              </a:r>
              <a:r>
                <a:rPr lang="en-GB" sz="2800" dirty="0">
                  <a:solidFill>
                    <a:srgbClr val="262E6A"/>
                  </a:solidFill>
                  <a:latin typeface="Arial" panose="020B0604020202020204" pitchFamily="34" charset="0"/>
                  <a:cs typeface="Arial" panose="020B0604020202020204" pitchFamily="34" charset="0"/>
                </a:rPr>
                <a:t> DISCLAIMER: this poster reflects only the author’s view. Neither IMI, nor EFPIA, nor the European Commission, nor the JU are liable for any use that may be made of the information it contains. </a:t>
              </a:r>
            </a:p>
            <a:p>
              <a:pPr algn="just"/>
              <a:endParaRPr lang="en-GB" sz="2800" dirty="0">
                <a:solidFill>
                  <a:srgbClr val="262E6A"/>
                </a:solidFill>
                <a:latin typeface="Arial" panose="020B0604020202020204" pitchFamily="34" charset="0"/>
                <a:cs typeface="Arial" panose="020B0604020202020204" pitchFamily="34" charset="0"/>
              </a:endParaRPr>
            </a:p>
          </p:txBody>
        </p:sp>
      </p:grpSp>
      <p:grpSp>
        <p:nvGrpSpPr>
          <p:cNvPr id="57" name="Gruppieren 18">
            <a:extLst>
              <a:ext uri="{FF2B5EF4-FFF2-40B4-BE49-F238E27FC236}">
                <a16:creationId xmlns:a16="http://schemas.microsoft.com/office/drawing/2014/main" id="{E6A3DCB2-4678-02AF-2254-596764636C05}"/>
              </a:ext>
            </a:extLst>
          </p:cNvPr>
          <p:cNvGrpSpPr>
            <a:grpSpLocks noChangeAspect="1"/>
          </p:cNvGrpSpPr>
          <p:nvPr/>
        </p:nvGrpSpPr>
        <p:grpSpPr>
          <a:xfrm>
            <a:off x="9780016" y="3380320"/>
            <a:ext cx="12024936" cy="955944"/>
            <a:chOff x="20237541" y="26182548"/>
            <a:chExt cx="14831062" cy="1193101"/>
          </a:xfrm>
        </p:grpSpPr>
        <p:pic>
          <p:nvPicPr>
            <p:cNvPr id="58" name="Grafik 7">
              <a:extLst>
                <a:ext uri="{FF2B5EF4-FFF2-40B4-BE49-F238E27FC236}">
                  <a16:creationId xmlns:a16="http://schemas.microsoft.com/office/drawing/2014/main" id="{EF460B85-829C-5A41-4F36-CD31236955F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237541" y="26197359"/>
              <a:ext cx="3661678" cy="1125203"/>
            </a:xfrm>
            <a:prstGeom prst="rect">
              <a:avLst/>
            </a:prstGeom>
          </p:spPr>
        </p:pic>
        <p:pic>
          <p:nvPicPr>
            <p:cNvPr id="59" name="Grafik 8">
              <a:extLst>
                <a:ext uri="{FF2B5EF4-FFF2-40B4-BE49-F238E27FC236}">
                  <a16:creationId xmlns:a16="http://schemas.microsoft.com/office/drawing/2014/main" id="{A50D8B7D-7EEA-A597-98D2-8D7A089B391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139053" y="26182548"/>
              <a:ext cx="2020385" cy="1186162"/>
            </a:xfrm>
            <a:prstGeom prst="rect">
              <a:avLst/>
            </a:prstGeom>
          </p:spPr>
        </p:pic>
        <p:pic>
          <p:nvPicPr>
            <p:cNvPr id="60" name="Grafik 10">
              <a:extLst>
                <a:ext uri="{FF2B5EF4-FFF2-40B4-BE49-F238E27FC236}">
                  <a16:creationId xmlns:a16="http://schemas.microsoft.com/office/drawing/2014/main" id="{28AE21BA-B040-8755-90B3-8BCF2CB9BAD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715477" y="26435310"/>
              <a:ext cx="3353126" cy="840877"/>
            </a:xfrm>
            <a:prstGeom prst="rect">
              <a:avLst/>
            </a:prstGeom>
          </p:spPr>
        </p:pic>
        <p:pic>
          <p:nvPicPr>
            <p:cNvPr id="61" name="Grafik 16">
              <a:extLst>
                <a:ext uri="{FF2B5EF4-FFF2-40B4-BE49-F238E27FC236}">
                  <a16:creationId xmlns:a16="http://schemas.microsoft.com/office/drawing/2014/main" id="{A4185289-04F2-3D8D-91EA-6E3FC68290F5}"/>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l="14301" t="31433" r="12683" b="34668"/>
            <a:stretch/>
          </p:blipFill>
          <p:spPr>
            <a:xfrm>
              <a:off x="28350885" y="26332912"/>
              <a:ext cx="3176336" cy="1042737"/>
            </a:xfrm>
            <a:prstGeom prst="rect">
              <a:avLst/>
            </a:prstGeom>
          </p:spPr>
        </p:pic>
        <p:pic>
          <p:nvPicPr>
            <p:cNvPr id="62" name="Grafik 17">
              <a:extLst>
                <a:ext uri="{FF2B5EF4-FFF2-40B4-BE49-F238E27FC236}">
                  <a16:creationId xmlns:a16="http://schemas.microsoft.com/office/drawing/2014/main" id="{BD449D5E-E3EF-B72F-515F-D83C9BEAF28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6453432" y="26287553"/>
              <a:ext cx="1621049" cy="1081157"/>
            </a:xfrm>
            <a:prstGeom prst="rect">
              <a:avLst/>
            </a:prstGeom>
          </p:spPr>
        </p:pic>
      </p:grpSp>
      <p:pic>
        <p:nvPicPr>
          <p:cNvPr id="63" name="Picture 9">
            <a:extLst>
              <a:ext uri="{FF2B5EF4-FFF2-40B4-BE49-F238E27FC236}">
                <a16:creationId xmlns:a16="http://schemas.microsoft.com/office/drawing/2014/main" id="{14B8D10F-33D1-4AAF-11CF-4B158E2EAA42}"/>
              </a:ext>
            </a:extLst>
          </p:cNvPr>
          <p:cNvPicPr>
            <a:picLocks noChangeAspect="1"/>
          </p:cNvPicPr>
          <p:nvPr/>
        </p:nvPicPr>
        <p:blipFill>
          <a:blip r:embed="rId10"/>
          <a:stretch>
            <a:fillRect/>
          </a:stretch>
        </p:blipFill>
        <p:spPr>
          <a:xfrm>
            <a:off x="22456147" y="1546196"/>
            <a:ext cx="6904247" cy="2264605"/>
          </a:xfrm>
          <a:prstGeom prst="rect">
            <a:avLst/>
          </a:prstGeom>
        </p:spPr>
      </p:pic>
      <p:pic>
        <p:nvPicPr>
          <p:cNvPr id="69" name="Picture 68">
            <a:extLst>
              <a:ext uri="{FF2B5EF4-FFF2-40B4-BE49-F238E27FC236}">
                <a16:creationId xmlns:a16="http://schemas.microsoft.com/office/drawing/2014/main" id="{72932385-499E-CED2-702A-AC10773DF610}"/>
              </a:ext>
            </a:extLst>
          </p:cNvPr>
          <p:cNvPicPr>
            <a:picLocks noChangeAspect="1"/>
          </p:cNvPicPr>
          <p:nvPr/>
        </p:nvPicPr>
        <p:blipFill>
          <a:blip r:embed="rId11"/>
          <a:stretch>
            <a:fillRect/>
          </a:stretch>
        </p:blipFill>
        <p:spPr>
          <a:xfrm>
            <a:off x="15543071" y="22996722"/>
            <a:ext cx="12974186" cy="7317195"/>
          </a:xfrm>
          <a:prstGeom prst="rect">
            <a:avLst/>
          </a:prstGeom>
        </p:spPr>
      </p:pic>
      <p:sp>
        <p:nvSpPr>
          <p:cNvPr id="72" name="Textfeld 14">
            <a:extLst>
              <a:ext uri="{FF2B5EF4-FFF2-40B4-BE49-F238E27FC236}">
                <a16:creationId xmlns:a16="http://schemas.microsoft.com/office/drawing/2014/main" id="{182E1B66-72DD-A095-8413-2DDD17E8912E}"/>
              </a:ext>
            </a:extLst>
          </p:cNvPr>
          <p:cNvSpPr txBox="1"/>
          <p:nvPr/>
        </p:nvSpPr>
        <p:spPr>
          <a:xfrm>
            <a:off x="1224982" y="23279949"/>
            <a:ext cx="13386952" cy="6524863"/>
          </a:xfrm>
          <a:prstGeom prst="rect">
            <a:avLst/>
          </a:prstGeom>
          <a:noFill/>
        </p:spPr>
        <p:txBody>
          <a:bodyPr wrap="square" rtlCol="0">
            <a:spAutoFit/>
          </a:bodyPr>
          <a:lstStyle/>
          <a:p>
            <a:pPr>
              <a:spcBef>
                <a:spcPts val="601"/>
              </a:spcBef>
              <a:spcAft>
                <a:spcPts val="601"/>
              </a:spcAft>
            </a:pPr>
            <a:r>
              <a:rPr lang="de-AT" sz="3600" b="1" dirty="0" err="1">
                <a:solidFill>
                  <a:srgbClr val="002060"/>
                </a:solidFill>
                <a:latin typeface="Lucida Sans" panose="020B0602030504020204" pitchFamily="34" charset="0"/>
              </a:rPr>
              <a:t>What</a:t>
            </a:r>
            <a:r>
              <a:rPr lang="de-AT" sz="3600" b="1" dirty="0">
                <a:solidFill>
                  <a:srgbClr val="002060"/>
                </a:solidFill>
                <a:latin typeface="Lucida Sans" panose="020B0602030504020204" pitchFamily="34" charset="0"/>
              </a:rPr>
              <a:t> </a:t>
            </a:r>
            <a:r>
              <a:rPr lang="de-AT" sz="3600" b="1" dirty="0" err="1">
                <a:solidFill>
                  <a:srgbClr val="002060"/>
                </a:solidFill>
                <a:latin typeface="Lucida Sans" panose="020B0602030504020204" pitchFamily="34" charset="0"/>
              </a:rPr>
              <a:t>is</a:t>
            </a:r>
            <a:r>
              <a:rPr lang="de-AT" sz="3600" b="1" dirty="0">
                <a:solidFill>
                  <a:srgbClr val="002060"/>
                </a:solidFill>
                <a:latin typeface="Lucida Sans" panose="020B0602030504020204" pitchFamily="34" charset="0"/>
              </a:rPr>
              <a:t> </a:t>
            </a:r>
            <a:r>
              <a:rPr lang="de-AT" sz="3600" b="1" dirty="0" err="1">
                <a:solidFill>
                  <a:srgbClr val="002060"/>
                </a:solidFill>
                <a:latin typeface="Lucida Sans" panose="020B0602030504020204" pitchFamily="34" charset="0"/>
              </a:rPr>
              <a:t>the</a:t>
            </a:r>
            <a:r>
              <a:rPr lang="de-AT" sz="3600" b="1" dirty="0">
                <a:solidFill>
                  <a:srgbClr val="002060"/>
                </a:solidFill>
                <a:latin typeface="Lucida Sans" panose="020B0602030504020204" pitchFamily="34" charset="0"/>
              </a:rPr>
              <a:t> </a:t>
            </a:r>
            <a:r>
              <a:rPr lang="de-AT" sz="3600" b="1" dirty="0" err="1">
                <a:solidFill>
                  <a:srgbClr val="002060"/>
                </a:solidFill>
                <a:latin typeface="Lucida Sans" panose="020B0602030504020204" pitchFamily="34" charset="0"/>
              </a:rPr>
              <a:t>gap</a:t>
            </a:r>
            <a:r>
              <a:rPr lang="de-AT" sz="3600" b="1" dirty="0">
                <a:solidFill>
                  <a:srgbClr val="002060"/>
                </a:solidFill>
                <a:latin typeface="Lucida Sans" panose="020B0602030504020204" pitchFamily="34" charset="0"/>
              </a:rPr>
              <a:t> &amp; </a:t>
            </a:r>
            <a:r>
              <a:rPr lang="de-AT" sz="3600" b="1" dirty="0" err="1">
                <a:solidFill>
                  <a:srgbClr val="002060"/>
                </a:solidFill>
                <a:latin typeface="Lucida Sans" panose="020B0602030504020204" pitchFamily="34" charset="0"/>
              </a:rPr>
              <a:t>why</a:t>
            </a:r>
            <a:r>
              <a:rPr lang="de-AT" sz="3600" b="1" dirty="0">
                <a:solidFill>
                  <a:srgbClr val="002060"/>
                </a:solidFill>
                <a:latin typeface="Lucida Sans" panose="020B0602030504020204" pitchFamily="34" charset="0"/>
              </a:rPr>
              <a:t> </a:t>
            </a:r>
            <a:r>
              <a:rPr lang="de-AT" sz="3600" b="1" dirty="0" err="1">
                <a:solidFill>
                  <a:srgbClr val="002060"/>
                </a:solidFill>
                <a:latin typeface="Lucida Sans" panose="020B0602030504020204" pitchFamily="34" charset="0"/>
              </a:rPr>
              <a:t>we</a:t>
            </a:r>
            <a:r>
              <a:rPr lang="de-AT" sz="3600" b="1" dirty="0">
                <a:solidFill>
                  <a:srgbClr val="002060"/>
                </a:solidFill>
                <a:latin typeface="Lucida Sans" panose="020B0602030504020204" pitchFamily="34" charset="0"/>
              </a:rPr>
              <a:t> </a:t>
            </a:r>
            <a:r>
              <a:rPr lang="de-AT" sz="3600" b="1" dirty="0" err="1">
                <a:solidFill>
                  <a:srgbClr val="002060"/>
                </a:solidFill>
                <a:latin typeface="Lucida Sans" panose="020B0602030504020204" pitchFamily="34" charset="0"/>
              </a:rPr>
              <a:t>need</a:t>
            </a:r>
            <a:r>
              <a:rPr lang="de-AT" sz="3600" b="1" dirty="0">
                <a:solidFill>
                  <a:srgbClr val="002060"/>
                </a:solidFill>
                <a:latin typeface="Lucida Sans" panose="020B0602030504020204" pitchFamily="34" charset="0"/>
              </a:rPr>
              <a:t> </a:t>
            </a:r>
            <a:r>
              <a:rPr lang="de-AT" sz="3600" b="1" dirty="0" err="1">
                <a:solidFill>
                  <a:srgbClr val="002060"/>
                </a:solidFill>
                <a:latin typeface="Lucida Sans" panose="020B0602030504020204" pitchFamily="34" charset="0"/>
              </a:rPr>
              <a:t>the</a:t>
            </a:r>
            <a:r>
              <a:rPr lang="de-AT" sz="3600" b="1" dirty="0">
                <a:solidFill>
                  <a:srgbClr val="002060"/>
                </a:solidFill>
                <a:latin typeface="Lucida Sans" panose="020B0602030504020204" pitchFamily="34" charset="0"/>
              </a:rPr>
              <a:t> H2O Project?</a:t>
            </a:r>
            <a:endParaRPr lang="de-AT" sz="3600" b="1" dirty="0">
              <a:solidFill>
                <a:srgbClr val="002060"/>
              </a:solidFill>
              <a:latin typeface="Lucida Sans" panose="020B0602030504020204" pitchFamily="34" charset="0"/>
              <a:cs typeface="Arial" pitchFamily="34" charset="0"/>
            </a:endParaRPr>
          </a:p>
          <a:p>
            <a:pPr algn="just">
              <a:spcBef>
                <a:spcPts val="3000"/>
              </a:spcBef>
            </a:pPr>
            <a:r>
              <a:rPr lang="en-GB" sz="3200" dirty="0">
                <a:solidFill>
                  <a:srgbClr val="002060"/>
                </a:solidFill>
                <a:latin typeface="Lucida Sans" panose="020B0602030504020204" pitchFamily="34" charset="0"/>
                <a:cs typeface="Arial" pitchFamily="34" charset="0"/>
              </a:rPr>
              <a:t>Sustainable healthcare systems must consider outcomes in addition to merely the services provided when evaluating reimbursement. Critical levers for accelerating this are patient engagement and a more comprehensive, standardized collection of patient outcomes in real-world settings on a population level. Such data could be the basis for outcomes-based reimbursement, allowing for better resource allocation and faster access to therapeutic innovation. A focus on outcomes that matter most to patients furthermore enables improved patient-clinician communication, all of which lead to better patient care. </a:t>
            </a:r>
            <a:endParaRPr lang="en-US" sz="2000" dirty="0">
              <a:solidFill>
                <a:srgbClr val="002060"/>
              </a:solidFill>
              <a:latin typeface="Lucida Sans" panose="020B0602030504020204" pitchFamily="34" charset="0"/>
              <a:cs typeface="Arial" pitchFamily="34" charset="0"/>
            </a:endParaRPr>
          </a:p>
          <a:p>
            <a:endParaRPr lang="en-US" sz="3200" dirty="0">
              <a:solidFill>
                <a:srgbClr val="002060"/>
              </a:solidFill>
              <a:latin typeface="Lucida Sans" pitchFamily="34" charset="0"/>
              <a:cs typeface="Arial" pitchFamily="34" charset="0"/>
            </a:endParaRPr>
          </a:p>
        </p:txBody>
      </p:sp>
      <p:sp>
        <p:nvSpPr>
          <p:cNvPr id="73" name="Textfeld 14">
            <a:extLst>
              <a:ext uri="{FF2B5EF4-FFF2-40B4-BE49-F238E27FC236}">
                <a16:creationId xmlns:a16="http://schemas.microsoft.com/office/drawing/2014/main" id="{A8160AF6-A44B-6F10-ECCE-FDF523D026D3}"/>
              </a:ext>
            </a:extLst>
          </p:cNvPr>
          <p:cNvSpPr txBox="1"/>
          <p:nvPr/>
        </p:nvSpPr>
        <p:spPr>
          <a:xfrm>
            <a:off x="15543070" y="30664621"/>
            <a:ext cx="13374699" cy="6382144"/>
          </a:xfrm>
          <a:prstGeom prst="rect">
            <a:avLst/>
          </a:prstGeom>
          <a:noFill/>
        </p:spPr>
        <p:txBody>
          <a:bodyPr wrap="square" rtlCol="0">
            <a:spAutoFit/>
          </a:bodyPr>
          <a:lstStyle/>
          <a:p>
            <a:pPr>
              <a:spcBef>
                <a:spcPts val="601"/>
              </a:spcBef>
              <a:spcAft>
                <a:spcPts val="601"/>
              </a:spcAft>
            </a:pPr>
            <a:r>
              <a:rPr lang="de-AT" sz="3600" b="1" dirty="0" err="1">
                <a:solidFill>
                  <a:srgbClr val="002060"/>
                </a:solidFill>
                <a:latin typeface="Lucida Sans" panose="020B0602030504020204" pitchFamily="34" charset="0"/>
              </a:rPr>
              <a:t>Results</a:t>
            </a:r>
            <a:endParaRPr lang="de-AT" sz="3600" b="1" dirty="0">
              <a:solidFill>
                <a:srgbClr val="002060"/>
              </a:solidFill>
              <a:latin typeface="Lucida Sans" panose="020B0602030504020204" pitchFamily="34" charset="0"/>
              <a:cs typeface="Arial" pitchFamily="34" charset="0"/>
            </a:endParaRPr>
          </a:p>
          <a:p>
            <a:pPr algn="just">
              <a:spcBef>
                <a:spcPts val="3000"/>
              </a:spcBef>
            </a:pPr>
            <a:r>
              <a:rPr lang="en-GB" sz="3200" dirty="0">
                <a:solidFill>
                  <a:srgbClr val="002060"/>
                </a:solidFill>
                <a:latin typeface="Lucida Sans" panose="020B0602030504020204" pitchFamily="34" charset="0"/>
                <a:cs typeface="Arial" pitchFamily="34" charset="0"/>
              </a:rPr>
              <a:t>H2O initially focuses on diabetes, cancer, and inflammatory bowel disease, evaluating and selecting meaningful outcome standards to ensure broad acceptability among all stakeholders. Outcome measurement in H2O also includes a generic component standardized across diseases for wider comparisons of outcomes and a reduction of patient burden by using fewer but better-targeted assessments. H2O will provide digital tools for patients, and dashboards for patients and health. It has also developed a governance system that gives patients control over their data and allows for ethical data sharing. All stakeholders, including regulators and authorities, strongly support the H2O model, as seen in the shift from continued longitudinal outcome measurement in </a:t>
            </a:r>
            <a:r>
              <a:rPr lang="en-GB" sz="3200" dirty="0" err="1">
                <a:solidFill>
                  <a:srgbClr val="002060"/>
                </a:solidFill>
                <a:latin typeface="Lucida Sans" panose="020B0602030504020204" pitchFamily="34" charset="0"/>
                <a:cs typeface="Arial" pitchFamily="34" charset="0"/>
              </a:rPr>
              <a:t>favor</a:t>
            </a:r>
            <a:r>
              <a:rPr lang="en-GB" sz="3200" dirty="0">
                <a:solidFill>
                  <a:srgbClr val="002060"/>
                </a:solidFill>
                <a:latin typeface="Lucida Sans" panose="020B0602030504020204" pitchFamily="34" charset="0"/>
                <a:cs typeface="Arial" pitchFamily="34" charset="0"/>
              </a:rPr>
              <a:t> of actual work evidence and patient-</a:t>
            </a:r>
            <a:r>
              <a:rPr lang="en-GB" sz="3200" dirty="0" err="1">
                <a:solidFill>
                  <a:srgbClr val="002060"/>
                </a:solidFill>
                <a:latin typeface="Lucida Sans" panose="020B0602030504020204" pitchFamily="34" charset="0"/>
                <a:cs typeface="Arial" pitchFamily="34" charset="0"/>
              </a:rPr>
              <a:t>centered</a:t>
            </a:r>
            <a:r>
              <a:rPr lang="en-GB" sz="3200" dirty="0">
                <a:solidFill>
                  <a:srgbClr val="002060"/>
                </a:solidFill>
                <a:latin typeface="Lucida Sans" panose="020B0602030504020204" pitchFamily="34" charset="0"/>
                <a:cs typeface="Arial" pitchFamily="34" charset="0"/>
              </a:rPr>
              <a:t> outcomes (e.g. for outcomes-based reimbursement or in the case of conditional approvals).</a:t>
            </a:r>
            <a:endParaRPr lang="en-US" sz="3200" dirty="0">
              <a:solidFill>
                <a:srgbClr val="002060"/>
              </a:solidFill>
              <a:latin typeface="Lucida Sans" panose="020B0602030504020204" pitchFamily="34" charset="0"/>
              <a:cs typeface="Arial" pitchFamily="34" charset="0"/>
            </a:endParaRPr>
          </a:p>
        </p:txBody>
      </p:sp>
      <p:sp>
        <p:nvSpPr>
          <p:cNvPr id="74" name="Textfeld 14">
            <a:extLst>
              <a:ext uri="{FF2B5EF4-FFF2-40B4-BE49-F238E27FC236}">
                <a16:creationId xmlns:a16="http://schemas.microsoft.com/office/drawing/2014/main" id="{D3D2181F-B4BA-5438-4DCD-8D9F42165733}"/>
              </a:ext>
            </a:extLst>
          </p:cNvPr>
          <p:cNvSpPr txBox="1"/>
          <p:nvPr/>
        </p:nvSpPr>
        <p:spPr>
          <a:xfrm>
            <a:off x="2114816" y="37628884"/>
            <a:ext cx="7102051" cy="1077218"/>
          </a:xfrm>
          <a:prstGeom prst="rect">
            <a:avLst/>
          </a:prstGeom>
          <a:noFill/>
        </p:spPr>
        <p:txBody>
          <a:bodyPr wrap="square" rtlCol="0">
            <a:spAutoFit/>
          </a:bodyPr>
          <a:lstStyle/>
          <a:p>
            <a:pPr>
              <a:spcBef>
                <a:spcPts val="601"/>
              </a:spcBef>
              <a:spcAft>
                <a:spcPts val="601"/>
              </a:spcAft>
            </a:pPr>
            <a:r>
              <a:rPr lang="en-GB" sz="3200" b="1" dirty="0">
                <a:solidFill>
                  <a:srgbClr val="002060"/>
                </a:solidFill>
                <a:latin typeface="Lucida Sans" panose="020B0602030504020204" pitchFamily="34" charset="0"/>
                <a:cs typeface="Arial" pitchFamily="34" charset="0"/>
              </a:rPr>
              <a:t>Link to the publication at the NEJM Catalyst, Stamm et al 2021:</a:t>
            </a:r>
            <a:endParaRPr lang="en-US" sz="2800" dirty="0">
              <a:solidFill>
                <a:srgbClr val="002060"/>
              </a:solidFill>
              <a:latin typeface="Lucida Sans" panose="020B0602030504020204" pitchFamily="34" charset="0"/>
              <a:cs typeface="Arial" pitchFamily="34" charset="0"/>
            </a:endParaRPr>
          </a:p>
        </p:txBody>
      </p:sp>
    </p:spTree>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1366</TotalTime>
  <Words>568</Words>
  <Application>Microsoft Office PowerPoint</Application>
  <PresentationFormat>Custom</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Georgia</vt:lpstr>
      <vt:lpstr>Lucida Sans</vt:lpstr>
      <vt:lpstr>Larissa-Design</vt:lpstr>
      <vt:lpstr>PowerPoint Presentation</vt:lpstr>
    </vt:vector>
  </TitlesOfParts>
  <Company>Medizinische Universität Wien _ MMS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andrea</dc:creator>
  <cp:lastModifiedBy>Tanja Stamm</cp:lastModifiedBy>
  <cp:revision>26</cp:revision>
  <dcterms:created xsi:type="dcterms:W3CDTF">2012-11-08T13:35:11Z</dcterms:created>
  <dcterms:modified xsi:type="dcterms:W3CDTF">2022-10-18T14:48:35Z</dcterms:modified>
</cp:coreProperties>
</file>